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57" r:id="rId3"/>
    <p:sldId id="258" r:id="rId4"/>
    <p:sldId id="259" r:id="rId5"/>
    <p:sldId id="261" r:id="rId6"/>
    <p:sldId id="263"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A9A34D-7F22-4458-8CB8-E570B04FF54A}" type="datetimeFigureOut">
              <a:rPr lang="en-US" smtClean="0"/>
              <a:t>6/3/2020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4F3C61-19C4-4902-86CD-9B2EA85B1CD9}" type="slidenum">
              <a:rPr lang="en-US" smtClean="0"/>
              <a:t>‹#›</a:t>
            </a:fld>
            <a:endParaRPr lang="en-US"/>
          </a:p>
        </p:txBody>
      </p:sp>
    </p:spTree>
    <p:extLst>
      <p:ext uri="{BB962C8B-B14F-4D97-AF65-F5344CB8AC3E}">
        <p14:creationId xmlns:p14="http://schemas.microsoft.com/office/powerpoint/2010/main" val="3437519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4F3C61-19C4-4902-86CD-9B2EA85B1CD9}" type="slidenum">
              <a:rPr lang="en-US" smtClean="0"/>
              <a:t>3</a:t>
            </a:fld>
            <a:endParaRPr lang="en-US"/>
          </a:p>
        </p:txBody>
      </p:sp>
    </p:spTree>
    <p:extLst>
      <p:ext uri="{BB962C8B-B14F-4D97-AF65-F5344CB8AC3E}">
        <p14:creationId xmlns:p14="http://schemas.microsoft.com/office/powerpoint/2010/main" val="11600607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5F70B-FEDF-49AF-B443-556BC346F6E0}"/>
              </a:ext>
            </a:extLst>
          </p:cNvPr>
          <p:cNvSpPr>
            <a:spLocks noGrp="1"/>
          </p:cNvSpPr>
          <p:nvPr>
            <p:ph type="ctrTitle"/>
          </p:nvPr>
        </p:nvSpPr>
        <p:spPr>
          <a:xfrm>
            <a:off x="4867835" y="4304795"/>
            <a:ext cx="7432702" cy="1563913"/>
          </a:xfrm>
        </p:spPr>
        <p:txBody>
          <a:bodyPr anchor="b">
            <a:noAutofit/>
          </a:bodyPr>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0EEE0B1D-30BF-4465-BA3D-240E7DE34C02}"/>
              </a:ext>
            </a:extLst>
          </p:cNvPr>
          <p:cNvSpPr>
            <a:spLocks noGrp="1"/>
          </p:cNvSpPr>
          <p:nvPr>
            <p:ph type="subTitle" idx="1"/>
          </p:nvPr>
        </p:nvSpPr>
        <p:spPr>
          <a:xfrm>
            <a:off x="332014" y="889000"/>
            <a:ext cx="1877786" cy="2855686"/>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58F89264-4B12-4A56-8875-214589F7E6D4}"/>
              </a:ext>
            </a:extLst>
          </p:cNvPr>
          <p:cNvSpPr>
            <a:spLocks noGrp="1"/>
          </p:cNvSpPr>
          <p:nvPr>
            <p:ph type="dt" sz="half" idx="10"/>
          </p:nvPr>
        </p:nvSpPr>
        <p:spPr/>
        <p:txBody>
          <a:bodyPr/>
          <a:lstStyle>
            <a:lvl1pPr>
              <a:defRPr>
                <a:solidFill>
                  <a:schemeClr val="bg1"/>
                </a:solidFill>
              </a:defRPr>
            </a:lvl1pPr>
          </a:lstStyle>
          <a:p>
            <a:fld id="{A6AB8FB0-9F77-4FFA-8412-C51C2BC73D3E}" type="datetime1">
              <a:rPr lang="en-US" smtClean="0"/>
              <a:t>6/3/2020</a:t>
            </a:fld>
            <a:endParaRPr lang="en-US" dirty="0"/>
          </a:p>
        </p:txBody>
      </p:sp>
      <p:sp>
        <p:nvSpPr>
          <p:cNvPr id="5" name="Footer Placeholder 4">
            <a:extLst>
              <a:ext uri="{FF2B5EF4-FFF2-40B4-BE49-F238E27FC236}">
                <a16:creationId xmlns:a16="http://schemas.microsoft.com/office/drawing/2014/main" id="{408477FE-8DF5-41AD-AAF6-AA0B63FC573E}"/>
              </a:ext>
            </a:extLst>
          </p:cNvPr>
          <p:cNvSpPr>
            <a:spLocks noGrp="1"/>
          </p:cNvSpPr>
          <p:nvPr>
            <p:ph type="ftr" sz="quarter" idx="11"/>
          </p:nvPr>
        </p:nvSpPr>
        <p:spPr>
          <a:xfrm>
            <a:off x="4038600" y="6311529"/>
            <a:ext cx="4114800" cy="501650"/>
          </a:xfrm>
        </p:spPr>
        <p:txBody>
          <a:bodyPr/>
          <a:lstStyle>
            <a:lvl1pPr>
              <a:defRPr>
                <a:solidFill>
                  <a:schemeClr val="bg1"/>
                </a:solidFill>
              </a:defRPr>
            </a:lvl1pPr>
          </a:lstStyle>
          <a:p>
            <a:r>
              <a:rPr lang="en-US"/>
              <a:t>Flores &amp; Associates, LLC </a:t>
            </a:r>
            <a:endParaRPr lang="en-US" dirty="0"/>
          </a:p>
        </p:txBody>
      </p:sp>
      <p:sp>
        <p:nvSpPr>
          <p:cNvPr id="6" name="Slide Number Placeholder 5">
            <a:extLst>
              <a:ext uri="{FF2B5EF4-FFF2-40B4-BE49-F238E27FC236}">
                <a16:creationId xmlns:a16="http://schemas.microsoft.com/office/drawing/2014/main" id="{2F91BADC-A00A-47F0-8B26-74C65EE21891}"/>
              </a:ext>
            </a:extLst>
          </p:cNvPr>
          <p:cNvSpPr>
            <a:spLocks noGrp="1"/>
          </p:cNvSpPr>
          <p:nvPr>
            <p:ph type="sldNum" sz="quarter" idx="12"/>
          </p:nvPr>
        </p:nvSpPr>
        <p:spPr/>
        <p:txBody>
          <a:bodyPr/>
          <a:lstStyle/>
          <a:p>
            <a:fld id="{7E86F6A3-9E86-4731-9E04-510948D83BEE}" type="slidenum">
              <a:rPr lang="en-US" smtClean="0"/>
              <a:t>‹#›</a:t>
            </a:fld>
            <a:endParaRPr lang="en-US" dirty="0"/>
          </a:p>
        </p:txBody>
      </p:sp>
    </p:spTree>
    <p:extLst>
      <p:ext uri="{BB962C8B-B14F-4D97-AF65-F5344CB8AC3E}">
        <p14:creationId xmlns:p14="http://schemas.microsoft.com/office/powerpoint/2010/main" val="4205998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1D90C-9A70-4ED4-8C72-852E16B06273}"/>
              </a:ext>
            </a:extLst>
          </p:cNvPr>
          <p:cNvSpPr>
            <a:spLocks noGrp="1"/>
          </p:cNvSpPr>
          <p:nvPr>
            <p:ph type="title"/>
          </p:nvPr>
        </p:nvSpPr>
        <p:spPr>
          <a:xfrm>
            <a:off x="838200" y="365125"/>
            <a:ext cx="8664388" cy="1325563"/>
          </a:xfrm>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5C361E27-C8AE-4E3F-B606-8F6776E4C04B}"/>
              </a:ext>
            </a:extLst>
          </p:cNvPr>
          <p:cNvSpPr>
            <a:spLocks noGrp="1"/>
          </p:cNvSpPr>
          <p:nvPr>
            <p:ph type="body" orient="vert" idx="1"/>
          </p:nvPr>
        </p:nvSpPr>
        <p:spPr>
          <a:xfrm>
            <a:off x="838200" y="2241175"/>
            <a:ext cx="10515600" cy="39357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878959-B576-4411-B7FA-5C5CEB9BC19B}"/>
              </a:ext>
            </a:extLst>
          </p:cNvPr>
          <p:cNvSpPr>
            <a:spLocks noGrp="1"/>
          </p:cNvSpPr>
          <p:nvPr>
            <p:ph type="dt" sz="half" idx="10"/>
          </p:nvPr>
        </p:nvSpPr>
        <p:spPr/>
        <p:txBody>
          <a:bodyPr/>
          <a:lstStyle/>
          <a:p>
            <a:fld id="{0391A187-E707-4108-901A-A863034829B1}" type="datetime1">
              <a:rPr lang="en-US" smtClean="0"/>
              <a:t>6/3/2020</a:t>
            </a:fld>
            <a:endParaRPr lang="en-US"/>
          </a:p>
        </p:txBody>
      </p:sp>
      <p:sp>
        <p:nvSpPr>
          <p:cNvPr id="5" name="Footer Placeholder 4">
            <a:extLst>
              <a:ext uri="{FF2B5EF4-FFF2-40B4-BE49-F238E27FC236}">
                <a16:creationId xmlns:a16="http://schemas.microsoft.com/office/drawing/2014/main" id="{07EA939E-DF79-48CD-AA72-46C2B77DEB9A}"/>
              </a:ext>
            </a:extLst>
          </p:cNvPr>
          <p:cNvSpPr>
            <a:spLocks noGrp="1"/>
          </p:cNvSpPr>
          <p:nvPr>
            <p:ph type="ftr" sz="quarter" idx="11"/>
          </p:nvPr>
        </p:nvSpPr>
        <p:spPr>
          <a:xfrm>
            <a:off x="4038600" y="6392210"/>
            <a:ext cx="4114800" cy="365125"/>
          </a:xfrm>
        </p:spPr>
        <p:txBody>
          <a:bodyPr/>
          <a:lstStyle/>
          <a:p>
            <a:r>
              <a:rPr lang="en-US"/>
              <a:t>Flores &amp; Associates, LLC </a:t>
            </a:r>
            <a:endParaRPr lang="en-US" dirty="0"/>
          </a:p>
        </p:txBody>
      </p:sp>
      <p:sp>
        <p:nvSpPr>
          <p:cNvPr id="6" name="Slide Number Placeholder 5">
            <a:extLst>
              <a:ext uri="{FF2B5EF4-FFF2-40B4-BE49-F238E27FC236}">
                <a16:creationId xmlns:a16="http://schemas.microsoft.com/office/drawing/2014/main" id="{9D407093-CF20-49FE-B339-10BFB4FD6004}"/>
              </a:ext>
            </a:extLst>
          </p:cNvPr>
          <p:cNvSpPr>
            <a:spLocks noGrp="1"/>
          </p:cNvSpPr>
          <p:nvPr>
            <p:ph type="sldNum" sz="quarter" idx="12"/>
          </p:nvPr>
        </p:nvSpPr>
        <p:spPr/>
        <p:txBody>
          <a:bodyPr/>
          <a:lstStyle/>
          <a:p>
            <a:fld id="{7E86F6A3-9E86-4731-9E04-510948D83BEE}" type="slidenum">
              <a:rPr lang="en-US" smtClean="0"/>
              <a:t>‹#›</a:t>
            </a:fld>
            <a:endParaRPr lang="en-US"/>
          </a:p>
        </p:txBody>
      </p:sp>
    </p:spTree>
    <p:extLst>
      <p:ext uri="{BB962C8B-B14F-4D97-AF65-F5344CB8AC3E}">
        <p14:creationId xmlns:p14="http://schemas.microsoft.com/office/powerpoint/2010/main" val="1928098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CE7710-43C0-4A6E-B10B-B64C1FDE2DB8}"/>
              </a:ext>
            </a:extLst>
          </p:cNvPr>
          <p:cNvSpPr>
            <a:spLocks noGrp="1"/>
          </p:cNvSpPr>
          <p:nvPr>
            <p:ph type="title" orient="vert"/>
          </p:nvPr>
        </p:nvSpPr>
        <p:spPr>
          <a:xfrm>
            <a:off x="8724900" y="2460171"/>
            <a:ext cx="2628900" cy="3716792"/>
          </a:xfrm>
        </p:spPr>
        <p:txBody>
          <a:bodyPr vert="eaVert"/>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1A1D1563-2484-4694-820B-99F0CA76C9FE}"/>
              </a:ext>
            </a:extLst>
          </p:cNvPr>
          <p:cNvSpPr>
            <a:spLocks noGrp="1"/>
          </p:cNvSpPr>
          <p:nvPr>
            <p:ph type="body" orient="vert" idx="1"/>
          </p:nvPr>
        </p:nvSpPr>
        <p:spPr>
          <a:xfrm>
            <a:off x="838200" y="1415143"/>
            <a:ext cx="7734300" cy="476182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DF1F977-16C7-420D-980C-B9577FCB78AE}"/>
              </a:ext>
            </a:extLst>
          </p:cNvPr>
          <p:cNvSpPr>
            <a:spLocks noGrp="1"/>
          </p:cNvSpPr>
          <p:nvPr>
            <p:ph type="dt" sz="half" idx="10"/>
          </p:nvPr>
        </p:nvSpPr>
        <p:spPr/>
        <p:txBody>
          <a:bodyPr/>
          <a:lstStyle/>
          <a:p>
            <a:fld id="{8930158B-145A-403E-AED3-5BD0900B4782}" type="datetime1">
              <a:rPr lang="en-US" smtClean="0"/>
              <a:t>6/3/2020</a:t>
            </a:fld>
            <a:endParaRPr lang="en-US"/>
          </a:p>
        </p:txBody>
      </p:sp>
      <p:sp>
        <p:nvSpPr>
          <p:cNvPr id="5" name="Footer Placeholder 4">
            <a:extLst>
              <a:ext uri="{FF2B5EF4-FFF2-40B4-BE49-F238E27FC236}">
                <a16:creationId xmlns:a16="http://schemas.microsoft.com/office/drawing/2014/main" id="{EAA8D039-7DB5-4A6B-B5EF-6DC834C8A8B1}"/>
              </a:ext>
            </a:extLst>
          </p:cNvPr>
          <p:cNvSpPr>
            <a:spLocks noGrp="1"/>
          </p:cNvSpPr>
          <p:nvPr>
            <p:ph type="ftr" sz="quarter" idx="11"/>
          </p:nvPr>
        </p:nvSpPr>
        <p:spPr>
          <a:xfrm>
            <a:off x="4038600" y="6383245"/>
            <a:ext cx="4114800" cy="365125"/>
          </a:xfrm>
        </p:spPr>
        <p:txBody>
          <a:bodyPr/>
          <a:lstStyle/>
          <a:p>
            <a:r>
              <a:rPr lang="en-US"/>
              <a:t>Flores &amp; Associates, LLC </a:t>
            </a:r>
            <a:endParaRPr lang="en-US" dirty="0"/>
          </a:p>
        </p:txBody>
      </p:sp>
      <p:sp>
        <p:nvSpPr>
          <p:cNvPr id="6" name="Slide Number Placeholder 5">
            <a:extLst>
              <a:ext uri="{FF2B5EF4-FFF2-40B4-BE49-F238E27FC236}">
                <a16:creationId xmlns:a16="http://schemas.microsoft.com/office/drawing/2014/main" id="{CB555B5E-961A-4594-8D55-D17C6D94EFF4}"/>
              </a:ext>
            </a:extLst>
          </p:cNvPr>
          <p:cNvSpPr>
            <a:spLocks noGrp="1"/>
          </p:cNvSpPr>
          <p:nvPr>
            <p:ph type="sldNum" sz="quarter" idx="12"/>
          </p:nvPr>
        </p:nvSpPr>
        <p:spPr/>
        <p:txBody>
          <a:bodyPr/>
          <a:lstStyle/>
          <a:p>
            <a:fld id="{7E86F6A3-9E86-4731-9E04-510948D83BEE}" type="slidenum">
              <a:rPr lang="en-US" smtClean="0"/>
              <a:t>‹#›</a:t>
            </a:fld>
            <a:endParaRPr lang="en-US"/>
          </a:p>
        </p:txBody>
      </p:sp>
    </p:spTree>
    <p:extLst>
      <p:ext uri="{BB962C8B-B14F-4D97-AF65-F5344CB8AC3E}">
        <p14:creationId xmlns:p14="http://schemas.microsoft.com/office/powerpoint/2010/main" val="2017773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7219D-3295-492A-B1FD-21522337B162}"/>
              </a:ext>
            </a:extLst>
          </p:cNvPr>
          <p:cNvSpPr>
            <a:spLocks noGrp="1"/>
          </p:cNvSpPr>
          <p:nvPr>
            <p:ph type="title"/>
          </p:nvPr>
        </p:nvSpPr>
        <p:spPr>
          <a:xfrm>
            <a:off x="838200" y="365125"/>
            <a:ext cx="8664388"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EA22E06-10AB-4B3B-AF90-389B13D8337E}"/>
              </a:ext>
            </a:extLst>
          </p:cNvPr>
          <p:cNvSpPr>
            <a:spLocks noGrp="1"/>
          </p:cNvSpPr>
          <p:nvPr>
            <p:ph idx="1"/>
          </p:nvPr>
        </p:nvSpPr>
        <p:spPr>
          <a:xfrm>
            <a:off x="838200" y="2160493"/>
            <a:ext cx="10515600" cy="40164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65AB3-D78F-448B-B87E-95D8622DBB91}"/>
              </a:ext>
            </a:extLst>
          </p:cNvPr>
          <p:cNvSpPr>
            <a:spLocks noGrp="1"/>
          </p:cNvSpPr>
          <p:nvPr>
            <p:ph type="dt" sz="half" idx="10"/>
          </p:nvPr>
        </p:nvSpPr>
        <p:spPr/>
        <p:txBody>
          <a:bodyPr/>
          <a:lstStyle/>
          <a:p>
            <a:fld id="{2F1D9E6F-41B9-49F6-8F3A-2B5E354957CF}" type="datetime1">
              <a:rPr lang="en-US" smtClean="0"/>
              <a:t>6/3/2020</a:t>
            </a:fld>
            <a:endParaRPr lang="en-US"/>
          </a:p>
        </p:txBody>
      </p:sp>
      <p:sp>
        <p:nvSpPr>
          <p:cNvPr id="5" name="Footer Placeholder 4">
            <a:extLst>
              <a:ext uri="{FF2B5EF4-FFF2-40B4-BE49-F238E27FC236}">
                <a16:creationId xmlns:a16="http://schemas.microsoft.com/office/drawing/2014/main" id="{8F6190AC-AAE3-4FFE-8D58-0BDC781C4FE6}"/>
              </a:ext>
            </a:extLst>
          </p:cNvPr>
          <p:cNvSpPr>
            <a:spLocks noGrp="1"/>
          </p:cNvSpPr>
          <p:nvPr>
            <p:ph type="ftr" sz="quarter" idx="11"/>
          </p:nvPr>
        </p:nvSpPr>
        <p:spPr>
          <a:xfrm>
            <a:off x="4038600" y="6437035"/>
            <a:ext cx="4114800" cy="365125"/>
          </a:xfrm>
        </p:spPr>
        <p:txBody>
          <a:bodyPr/>
          <a:lstStyle/>
          <a:p>
            <a:r>
              <a:rPr lang="en-US"/>
              <a:t>Flores &amp; Associates, LLC </a:t>
            </a:r>
            <a:endParaRPr lang="en-US" dirty="0"/>
          </a:p>
        </p:txBody>
      </p:sp>
      <p:sp>
        <p:nvSpPr>
          <p:cNvPr id="6" name="Slide Number Placeholder 5">
            <a:extLst>
              <a:ext uri="{FF2B5EF4-FFF2-40B4-BE49-F238E27FC236}">
                <a16:creationId xmlns:a16="http://schemas.microsoft.com/office/drawing/2014/main" id="{2ECA3118-8555-400E-A3BD-7D4D4F0D0F3A}"/>
              </a:ext>
            </a:extLst>
          </p:cNvPr>
          <p:cNvSpPr>
            <a:spLocks noGrp="1"/>
          </p:cNvSpPr>
          <p:nvPr>
            <p:ph type="sldNum" sz="quarter" idx="12"/>
          </p:nvPr>
        </p:nvSpPr>
        <p:spPr/>
        <p:txBody>
          <a:bodyPr/>
          <a:lstStyle/>
          <a:p>
            <a:fld id="{7E86F6A3-9E86-4731-9E04-510948D83BEE}" type="slidenum">
              <a:rPr lang="en-US" smtClean="0"/>
              <a:t>‹#›</a:t>
            </a:fld>
            <a:endParaRPr lang="en-US"/>
          </a:p>
        </p:txBody>
      </p:sp>
    </p:spTree>
    <p:extLst>
      <p:ext uri="{BB962C8B-B14F-4D97-AF65-F5344CB8AC3E}">
        <p14:creationId xmlns:p14="http://schemas.microsoft.com/office/powerpoint/2010/main" val="2765112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727B7-8261-4B39-AC22-D003E75780AF}"/>
              </a:ext>
            </a:extLst>
          </p:cNvPr>
          <p:cNvSpPr>
            <a:spLocks noGrp="1"/>
          </p:cNvSpPr>
          <p:nvPr>
            <p:ph type="title"/>
          </p:nvPr>
        </p:nvSpPr>
        <p:spPr>
          <a:xfrm>
            <a:off x="831850" y="2142565"/>
            <a:ext cx="10515600" cy="2419910"/>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165000-5F87-4588-984C-97053BDD60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081840-C599-4EAB-B48F-E101057301FB}"/>
              </a:ext>
            </a:extLst>
          </p:cNvPr>
          <p:cNvSpPr>
            <a:spLocks noGrp="1"/>
          </p:cNvSpPr>
          <p:nvPr>
            <p:ph type="dt" sz="half" idx="10"/>
          </p:nvPr>
        </p:nvSpPr>
        <p:spPr/>
        <p:txBody>
          <a:bodyPr/>
          <a:lstStyle/>
          <a:p>
            <a:fld id="{933076BB-3D1F-4B7D-BB0B-48C20FB086BB}" type="datetime1">
              <a:rPr lang="en-US" smtClean="0"/>
              <a:t>6/3/2020</a:t>
            </a:fld>
            <a:endParaRPr lang="en-US"/>
          </a:p>
        </p:txBody>
      </p:sp>
      <p:sp>
        <p:nvSpPr>
          <p:cNvPr id="5" name="Footer Placeholder 4">
            <a:extLst>
              <a:ext uri="{FF2B5EF4-FFF2-40B4-BE49-F238E27FC236}">
                <a16:creationId xmlns:a16="http://schemas.microsoft.com/office/drawing/2014/main" id="{359DC896-24DC-4134-9D93-32F395407922}"/>
              </a:ext>
            </a:extLst>
          </p:cNvPr>
          <p:cNvSpPr>
            <a:spLocks noGrp="1"/>
          </p:cNvSpPr>
          <p:nvPr>
            <p:ph type="ftr" sz="quarter" idx="11"/>
          </p:nvPr>
        </p:nvSpPr>
        <p:spPr/>
        <p:txBody>
          <a:bodyPr/>
          <a:lstStyle/>
          <a:p>
            <a:r>
              <a:rPr lang="en-US"/>
              <a:t>Flores &amp; Associates, LLC </a:t>
            </a:r>
            <a:endParaRPr lang="en-US" dirty="0"/>
          </a:p>
        </p:txBody>
      </p:sp>
      <p:sp>
        <p:nvSpPr>
          <p:cNvPr id="6" name="Slide Number Placeholder 5">
            <a:extLst>
              <a:ext uri="{FF2B5EF4-FFF2-40B4-BE49-F238E27FC236}">
                <a16:creationId xmlns:a16="http://schemas.microsoft.com/office/drawing/2014/main" id="{91F9B144-C1E8-4636-9AC1-B50D022FA08C}"/>
              </a:ext>
            </a:extLst>
          </p:cNvPr>
          <p:cNvSpPr>
            <a:spLocks noGrp="1"/>
          </p:cNvSpPr>
          <p:nvPr>
            <p:ph type="sldNum" sz="quarter" idx="12"/>
          </p:nvPr>
        </p:nvSpPr>
        <p:spPr/>
        <p:txBody>
          <a:bodyPr/>
          <a:lstStyle/>
          <a:p>
            <a:fld id="{7E86F6A3-9E86-4731-9E04-510948D83BEE}" type="slidenum">
              <a:rPr lang="en-US" smtClean="0"/>
              <a:t>‹#›</a:t>
            </a:fld>
            <a:endParaRPr lang="en-US"/>
          </a:p>
        </p:txBody>
      </p:sp>
    </p:spTree>
    <p:extLst>
      <p:ext uri="{BB962C8B-B14F-4D97-AF65-F5344CB8AC3E}">
        <p14:creationId xmlns:p14="http://schemas.microsoft.com/office/powerpoint/2010/main" val="3284119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B98AF-0299-4EE9-8E92-9A47061115BA}"/>
              </a:ext>
            </a:extLst>
          </p:cNvPr>
          <p:cNvSpPr>
            <a:spLocks noGrp="1"/>
          </p:cNvSpPr>
          <p:nvPr>
            <p:ph type="title"/>
          </p:nvPr>
        </p:nvSpPr>
        <p:spPr>
          <a:xfrm>
            <a:off x="838200" y="365125"/>
            <a:ext cx="8709212"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07C01023-4FF6-4ED1-AB58-99710F60424F}"/>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F3996D23-F3ED-443A-B6DA-49E81F22E3AF}"/>
              </a:ext>
            </a:extLst>
          </p:cNvPr>
          <p:cNvSpPr>
            <a:spLocks noGrp="1"/>
          </p:cNvSpPr>
          <p:nvPr>
            <p:ph sz="half" idx="2"/>
          </p:nvPr>
        </p:nvSpPr>
        <p:spPr>
          <a:xfrm>
            <a:off x="6172200" y="2209799"/>
            <a:ext cx="5181600" cy="3967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A66ED3F-9E4F-45EF-A924-BE9EE1206CFC}"/>
              </a:ext>
            </a:extLst>
          </p:cNvPr>
          <p:cNvSpPr>
            <a:spLocks noGrp="1"/>
          </p:cNvSpPr>
          <p:nvPr>
            <p:ph type="dt" sz="half" idx="10"/>
          </p:nvPr>
        </p:nvSpPr>
        <p:spPr/>
        <p:txBody>
          <a:bodyPr/>
          <a:lstStyle/>
          <a:p>
            <a:fld id="{7A1B418B-729B-4AD7-B9D3-894D85D6E516}" type="datetime1">
              <a:rPr lang="en-US" smtClean="0"/>
              <a:t>6/3/2020</a:t>
            </a:fld>
            <a:endParaRPr lang="en-US"/>
          </a:p>
        </p:txBody>
      </p:sp>
      <p:sp>
        <p:nvSpPr>
          <p:cNvPr id="6" name="Footer Placeholder 5">
            <a:extLst>
              <a:ext uri="{FF2B5EF4-FFF2-40B4-BE49-F238E27FC236}">
                <a16:creationId xmlns:a16="http://schemas.microsoft.com/office/drawing/2014/main" id="{7F3849C5-A054-4DB2-89A3-76825927B2E7}"/>
              </a:ext>
            </a:extLst>
          </p:cNvPr>
          <p:cNvSpPr>
            <a:spLocks noGrp="1"/>
          </p:cNvSpPr>
          <p:nvPr>
            <p:ph type="ftr" sz="quarter" idx="11"/>
          </p:nvPr>
        </p:nvSpPr>
        <p:spPr>
          <a:xfrm>
            <a:off x="4038600" y="6499785"/>
            <a:ext cx="4114800" cy="365125"/>
          </a:xfrm>
        </p:spPr>
        <p:txBody>
          <a:bodyPr/>
          <a:lstStyle/>
          <a:p>
            <a:r>
              <a:rPr lang="en-US"/>
              <a:t>Flores &amp; Associates, LLC </a:t>
            </a:r>
            <a:endParaRPr lang="en-US" dirty="0"/>
          </a:p>
        </p:txBody>
      </p:sp>
      <p:sp>
        <p:nvSpPr>
          <p:cNvPr id="7" name="Slide Number Placeholder 6">
            <a:extLst>
              <a:ext uri="{FF2B5EF4-FFF2-40B4-BE49-F238E27FC236}">
                <a16:creationId xmlns:a16="http://schemas.microsoft.com/office/drawing/2014/main" id="{36A56106-F6E0-4517-AAE6-3ECBD47E0503}"/>
              </a:ext>
            </a:extLst>
          </p:cNvPr>
          <p:cNvSpPr>
            <a:spLocks noGrp="1"/>
          </p:cNvSpPr>
          <p:nvPr>
            <p:ph type="sldNum" sz="quarter" idx="12"/>
          </p:nvPr>
        </p:nvSpPr>
        <p:spPr/>
        <p:txBody>
          <a:bodyPr/>
          <a:lstStyle/>
          <a:p>
            <a:fld id="{7E86F6A3-9E86-4731-9E04-510948D83BEE}" type="slidenum">
              <a:rPr lang="en-US" smtClean="0"/>
              <a:t>‹#›</a:t>
            </a:fld>
            <a:endParaRPr lang="en-US"/>
          </a:p>
        </p:txBody>
      </p:sp>
    </p:spTree>
    <p:extLst>
      <p:ext uri="{BB962C8B-B14F-4D97-AF65-F5344CB8AC3E}">
        <p14:creationId xmlns:p14="http://schemas.microsoft.com/office/powerpoint/2010/main" val="3196172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9E2AF-A7C2-44D9-90DA-773D5CC0FBBF}"/>
              </a:ext>
            </a:extLst>
          </p:cNvPr>
          <p:cNvSpPr>
            <a:spLocks noGrp="1"/>
          </p:cNvSpPr>
          <p:nvPr>
            <p:ph type="title"/>
          </p:nvPr>
        </p:nvSpPr>
        <p:spPr>
          <a:xfrm>
            <a:off x="839788" y="365125"/>
            <a:ext cx="869865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C57A7D-9D7A-43F1-9FD5-E872055C39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15F7C0-03CE-455E-B4BC-57E8DB51FC7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4D0CDB-1F68-4453-8625-579B06C1A64E}"/>
              </a:ext>
            </a:extLst>
          </p:cNvPr>
          <p:cNvSpPr>
            <a:spLocks noGrp="1"/>
          </p:cNvSpPr>
          <p:nvPr>
            <p:ph type="body" sz="quarter" idx="3"/>
          </p:nvPr>
        </p:nvSpPr>
        <p:spPr>
          <a:xfrm>
            <a:off x="6172200" y="2124635"/>
            <a:ext cx="5180012" cy="38044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4DFF66-ABC4-4C50-BB27-40BE9BE2BB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B2C5DC-0960-45A9-AAF3-E73FDA42BB03}"/>
              </a:ext>
            </a:extLst>
          </p:cNvPr>
          <p:cNvSpPr>
            <a:spLocks noGrp="1"/>
          </p:cNvSpPr>
          <p:nvPr>
            <p:ph type="dt" sz="half" idx="10"/>
          </p:nvPr>
        </p:nvSpPr>
        <p:spPr/>
        <p:txBody>
          <a:bodyPr/>
          <a:lstStyle/>
          <a:p>
            <a:fld id="{DF894EDA-9BB8-445A-A7F7-026E483A4A24}" type="datetime1">
              <a:rPr lang="en-US" smtClean="0"/>
              <a:t>6/3/2020</a:t>
            </a:fld>
            <a:endParaRPr lang="en-US"/>
          </a:p>
        </p:txBody>
      </p:sp>
      <p:sp>
        <p:nvSpPr>
          <p:cNvPr id="8" name="Footer Placeholder 7">
            <a:extLst>
              <a:ext uri="{FF2B5EF4-FFF2-40B4-BE49-F238E27FC236}">
                <a16:creationId xmlns:a16="http://schemas.microsoft.com/office/drawing/2014/main" id="{3787FC8B-9747-4267-AD77-7B5BE8FA003A}"/>
              </a:ext>
            </a:extLst>
          </p:cNvPr>
          <p:cNvSpPr>
            <a:spLocks noGrp="1"/>
          </p:cNvSpPr>
          <p:nvPr>
            <p:ph type="ftr" sz="quarter" idx="11"/>
          </p:nvPr>
        </p:nvSpPr>
        <p:spPr>
          <a:xfrm>
            <a:off x="4038600" y="6410133"/>
            <a:ext cx="4114800" cy="365125"/>
          </a:xfrm>
        </p:spPr>
        <p:txBody>
          <a:bodyPr/>
          <a:lstStyle/>
          <a:p>
            <a:r>
              <a:rPr lang="en-US"/>
              <a:t>Flores &amp; Associates, LLC </a:t>
            </a:r>
            <a:endParaRPr lang="en-US" dirty="0"/>
          </a:p>
        </p:txBody>
      </p:sp>
      <p:sp>
        <p:nvSpPr>
          <p:cNvPr id="9" name="Slide Number Placeholder 8">
            <a:extLst>
              <a:ext uri="{FF2B5EF4-FFF2-40B4-BE49-F238E27FC236}">
                <a16:creationId xmlns:a16="http://schemas.microsoft.com/office/drawing/2014/main" id="{20CBD7DF-6363-4B5E-B31F-AF14A74B2395}"/>
              </a:ext>
            </a:extLst>
          </p:cNvPr>
          <p:cNvSpPr>
            <a:spLocks noGrp="1"/>
          </p:cNvSpPr>
          <p:nvPr>
            <p:ph type="sldNum" sz="quarter" idx="12"/>
          </p:nvPr>
        </p:nvSpPr>
        <p:spPr/>
        <p:txBody>
          <a:bodyPr/>
          <a:lstStyle/>
          <a:p>
            <a:fld id="{7E86F6A3-9E86-4731-9E04-510948D83BEE}" type="slidenum">
              <a:rPr lang="en-US" smtClean="0"/>
              <a:t>‹#›</a:t>
            </a:fld>
            <a:endParaRPr lang="en-US"/>
          </a:p>
        </p:txBody>
      </p:sp>
    </p:spTree>
    <p:extLst>
      <p:ext uri="{BB962C8B-B14F-4D97-AF65-F5344CB8AC3E}">
        <p14:creationId xmlns:p14="http://schemas.microsoft.com/office/powerpoint/2010/main" val="475409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0DC33-6B20-434D-BE5E-F159C0D6A1D7}"/>
              </a:ext>
            </a:extLst>
          </p:cNvPr>
          <p:cNvSpPr>
            <a:spLocks noGrp="1"/>
          </p:cNvSpPr>
          <p:nvPr>
            <p:ph type="title"/>
          </p:nvPr>
        </p:nvSpPr>
        <p:spPr>
          <a:xfrm>
            <a:off x="838200" y="365125"/>
            <a:ext cx="8682318" cy="1325563"/>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B6D639D-FE38-40EA-B19E-4FD27A556B2A}"/>
              </a:ext>
            </a:extLst>
          </p:cNvPr>
          <p:cNvSpPr>
            <a:spLocks noGrp="1"/>
          </p:cNvSpPr>
          <p:nvPr>
            <p:ph type="dt" sz="half" idx="10"/>
          </p:nvPr>
        </p:nvSpPr>
        <p:spPr/>
        <p:txBody>
          <a:bodyPr/>
          <a:lstStyle/>
          <a:p>
            <a:fld id="{BCD00F32-6AD7-46C7-BDB3-9F3567BA08CC}" type="datetime1">
              <a:rPr lang="en-US" smtClean="0"/>
              <a:t>6/3/2020</a:t>
            </a:fld>
            <a:endParaRPr lang="en-US"/>
          </a:p>
        </p:txBody>
      </p:sp>
      <p:sp>
        <p:nvSpPr>
          <p:cNvPr id="4" name="Footer Placeholder 3">
            <a:extLst>
              <a:ext uri="{FF2B5EF4-FFF2-40B4-BE49-F238E27FC236}">
                <a16:creationId xmlns:a16="http://schemas.microsoft.com/office/drawing/2014/main" id="{38B43C33-0B1E-4354-BEC6-E842EDFB504D}"/>
              </a:ext>
            </a:extLst>
          </p:cNvPr>
          <p:cNvSpPr>
            <a:spLocks noGrp="1"/>
          </p:cNvSpPr>
          <p:nvPr>
            <p:ph type="ftr" sz="quarter" idx="11"/>
          </p:nvPr>
        </p:nvSpPr>
        <p:spPr>
          <a:xfrm>
            <a:off x="4038600" y="6419105"/>
            <a:ext cx="4114800" cy="365125"/>
          </a:xfrm>
        </p:spPr>
        <p:txBody>
          <a:bodyPr/>
          <a:lstStyle/>
          <a:p>
            <a:r>
              <a:rPr lang="en-US"/>
              <a:t>Flores &amp; Associates, LLC </a:t>
            </a:r>
            <a:endParaRPr lang="en-US" dirty="0"/>
          </a:p>
        </p:txBody>
      </p:sp>
      <p:sp>
        <p:nvSpPr>
          <p:cNvPr id="5" name="Slide Number Placeholder 4">
            <a:extLst>
              <a:ext uri="{FF2B5EF4-FFF2-40B4-BE49-F238E27FC236}">
                <a16:creationId xmlns:a16="http://schemas.microsoft.com/office/drawing/2014/main" id="{557A9134-DA61-4A07-A615-C71A3AB6A4B9}"/>
              </a:ext>
            </a:extLst>
          </p:cNvPr>
          <p:cNvSpPr>
            <a:spLocks noGrp="1"/>
          </p:cNvSpPr>
          <p:nvPr>
            <p:ph type="sldNum" sz="quarter" idx="12"/>
          </p:nvPr>
        </p:nvSpPr>
        <p:spPr/>
        <p:txBody>
          <a:bodyPr/>
          <a:lstStyle/>
          <a:p>
            <a:fld id="{7E86F6A3-9E86-4731-9E04-510948D83BEE}" type="slidenum">
              <a:rPr lang="en-US" smtClean="0"/>
              <a:t>‹#›</a:t>
            </a:fld>
            <a:endParaRPr lang="en-US"/>
          </a:p>
        </p:txBody>
      </p:sp>
    </p:spTree>
    <p:extLst>
      <p:ext uri="{BB962C8B-B14F-4D97-AF65-F5344CB8AC3E}">
        <p14:creationId xmlns:p14="http://schemas.microsoft.com/office/powerpoint/2010/main" val="3195182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0562AE-8213-45B2-A415-900ADF174569}"/>
              </a:ext>
            </a:extLst>
          </p:cNvPr>
          <p:cNvSpPr>
            <a:spLocks noGrp="1"/>
          </p:cNvSpPr>
          <p:nvPr>
            <p:ph type="dt" sz="half" idx="10"/>
          </p:nvPr>
        </p:nvSpPr>
        <p:spPr/>
        <p:txBody>
          <a:bodyPr/>
          <a:lstStyle/>
          <a:p>
            <a:fld id="{2338011B-A010-4475-9B16-435D29889F1A}" type="datetime1">
              <a:rPr lang="en-US" smtClean="0"/>
              <a:t>6/3/2020</a:t>
            </a:fld>
            <a:endParaRPr lang="en-US"/>
          </a:p>
        </p:txBody>
      </p:sp>
      <p:sp>
        <p:nvSpPr>
          <p:cNvPr id="3" name="Footer Placeholder 2">
            <a:extLst>
              <a:ext uri="{FF2B5EF4-FFF2-40B4-BE49-F238E27FC236}">
                <a16:creationId xmlns:a16="http://schemas.microsoft.com/office/drawing/2014/main" id="{9562981B-7932-4123-906F-392DBE279AC3}"/>
              </a:ext>
            </a:extLst>
          </p:cNvPr>
          <p:cNvSpPr>
            <a:spLocks noGrp="1"/>
          </p:cNvSpPr>
          <p:nvPr>
            <p:ph type="ftr" sz="quarter" idx="11"/>
          </p:nvPr>
        </p:nvSpPr>
        <p:spPr>
          <a:xfrm>
            <a:off x="4038600" y="6365311"/>
            <a:ext cx="4114800" cy="365125"/>
          </a:xfrm>
        </p:spPr>
        <p:txBody>
          <a:bodyPr/>
          <a:lstStyle/>
          <a:p>
            <a:r>
              <a:rPr lang="en-US"/>
              <a:t>Flores &amp; Associates, LLC </a:t>
            </a:r>
            <a:endParaRPr lang="en-US" dirty="0"/>
          </a:p>
        </p:txBody>
      </p:sp>
      <p:sp>
        <p:nvSpPr>
          <p:cNvPr id="4" name="Slide Number Placeholder 3">
            <a:extLst>
              <a:ext uri="{FF2B5EF4-FFF2-40B4-BE49-F238E27FC236}">
                <a16:creationId xmlns:a16="http://schemas.microsoft.com/office/drawing/2014/main" id="{A062CE0C-FD9B-4DFE-96A9-D9031083E008}"/>
              </a:ext>
            </a:extLst>
          </p:cNvPr>
          <p:cNvSpPr>
            <a:spLocks noGrp="1"/>
          </p:cNvSpPr>
          <p:nvPr>
            <p:ph type="sldNum" sz="quarter" idx="12"/>
          </p:nvPr>
        </p:nvSpPr>
        <p:spPr/>
        <p:txBody>
          <a:bodyPr/>
          <a:lstStyle/>
          <a:p>
            <a:fld id="{7E86F6A3-9E86-4731-9E04-510948D83BEE}" type="slidenum">
              <a:rPr lang="en-US" smtClean="0"/>
              <a:t>‹#›</a:t>
            </a:fld>
            <a:endParaRPr lang="en-US"/>
          </a:p>
        </p:txBody>
      </p:sp>
    </p:spTree>
    <p:extLst>
      <p:ext uri="{BB962C8B-B14F-4D97-AF65-F5344CB8AC3E}">
        <p14:creationId xmlns:p14="http://schemas.microsoft.com/office/powerpoint/2010/main" val="1260156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711E-1B4F-40DC-98CE-D0E4F8FEC647}"/>
              </a:ext>
            </a:extLst>
          </p:cNvPr>
          <p:cNvSpPr>
            <a:spLocks noGrp="1"/>
          </p:cNvSpPr>
          <p:nvPr>
            <p:ph type="title"/>
          </p:nvPr>
        </p:nvSpPr>
        <p:spPr>
          <a:xfrm>
            <a:off x="838200" y="-285591"/>
            <a:ext cx="8495647" cy="1600200"/>
          </a:xfrm>
        </p:spPr>
        <p:txBody>
          <a:bodyPr anchor="b">
            <a:normAutofit/>
          </a:bodyPr>
          <a:lstStyle>
            <a:lvl1pPr>
              <a:defRPr sz="4400"/>
            </a:lvl1pPr>
          </a:lstStyle>
          <a:p>
            <a:r>
              <a:rPr lang="en-US" dirty="0"/>
              <a:t>Click to edit Master title style</a:t>
            </a:r>
          </a:p>
        </p:txBody>
      </p:sp>
      <p:sp>
        <p:nvSpPr>
          <p:cNvPr id="3" name="Content Placeholder 2">
            <a:extLst>
              <a:ext uri="{FF2B5EF4-FFF2-40B4-BE49-F238E27FC236}">
                <a16:creationId xmlns:a16="http://schemas.microsoft.com/office/drawing/2014/main" id="{05D65D23-B3C6-4BAE-A9A6-E3D6EE1F1BA2}"/>
              </a:ext>
            </a:extLst>
          </p:cNvPr>
          <p:cNvSpPr>
            <a:spLocks noGrp="1"/>
          </p:cNvSpPr>
          <p:nvPr>
            <p:ph idx="1"/>
          </p:nvPr>
        </p:nvSpPr>
        <p:spPr>
          <a:xfrm>
            <a:off x="5183188" y="2198914"/>
            <a:ext cx="6172200" cy="36621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5B458AE1-6199-4DD5-A9C7-697874621D12}"/>
              </a:ext>
            </a:extLst>
          </p:cNvPr>
          <p:cNvSpPr>
            <a:spLocks noGrp="1"/>
          </p:cNvSpPr>
          <p:nvPr>
            <p:ph type="body" sz="half" idx="2"/>
          </p:nvPr>
        </p:nvSpPr>
        <p:spPr>
          <a:xfrm>
            <a:off x="839788" y="2198914"/>
            <a:ext cx="3932237" cy="36700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C710EA-F6B5-4D93-9E40-CC28AAF2EA75}"/>
              </a:ext>
            </a:extLst>
          </p:cNvPr>
          <p:cNvSpPr>
            <a:spLocks noGrp="1"/>
          </p:cNvSpPr>
          <p:nvPr>
            <p:ph type="dt" sz="half" idx="10"/>
          </p:nvPr>
        </p:nvSpPr>
        <p:spPr/>
        <p:txBody>
          <a:bodyPr/>
          <a:lstStyle/>
          <a:p>
            <a:fld id="{0B85B463-8A90-472E-9B1D-9F252945E35C}" type="datetime1">
              <a:rPr lang="en-US" smtClean="0"/>
              <a:t>6/3/2020</a:t>
            </a:fld>
            <a:endParaRPr lang="en-US"/>
          </a:p>
        </p:txBody>
      </p:sp>
      <p:sp>
        <p:nvSpPr>
          <p:cNvPr id="6" name="Footer Placeholder 5">
            <a:extLst>
              <a:ext uri="{FF2B5EF4-FFF2-40B4-BE49-F238E27FC236}">
                <a16:creationId xmlns:a16="http://schemas.microsoft.com/office/drawing/2014/main" id="{24CF3F22-E4C7-40E5-896E-25C604E1A3A2}"/>
              </a:ext>
            </a:extLst>
          </p:cNvPr>
          <p:cNvSpPr>
            <a:spLocks noGrp="1"/>
          </p:cNvSpPr>
          <p:nvPr>
            <p:ph type="ftr" sz="quarter" idx="11"/>
          </p:nvPr>
        </p:nvSpPr>
        <p:spPr>
          <a:xfrm>
            <a:off x="4038600" y="6392209"/>
            <a:ext cx="4114800" cy="365125"/>
          </a:xfrm>
        </p:spPr>
        <p:txBody>
          <a:bodyPr/>
          <a:lstStyle/>
          <a:p>
            <a:r>
              <a:rPr lang="en-US"/>
              <a:t>Flores &amp; Associates, LLC </a:t>
            </a:r>
            <a:endParaRPr lang="en-US" dirty="0"/>
          </a:p>
        </p:txBody>
      </p:sp>
      <p:sp>
        <p:nvSpPr>
          <p:cNvPr id="7" name="Slide Number Placeholder 6">
            <a:extLst>
              <a:ext uri="{FF2B5EF4-FFF2-40B4-BE49-F238E27FC236}">
                <a16:creationId xmlns:a16="http://schemas.microsoft.com/office/drawing/2014/main" id="{B3240D76-497B-418B-9650-2CCCA635E311}"/>
              </a:ext>
            </a:extLst>
          </p:cNvPr>
          <p:cNvSpPr>
            <a:spLocks noGrp="1"/>
          </p:cNvSpPr>
          <p:nvPr>
            <p:ph type="sldNum" sz="quarter" idx="12"/>
          </p:nvPr>
        </p:nvSpPr>
        <p:spPr/>
        <p:txBody>
          <a:bodyPr/>
          <a:lstStyle/>
          <a:p>
            <a:fld id="{7E86F6A3-9E86-4731-9E04-510948D83BEE}" type="slidenum">
              <a:rPr lang="en-US" smtClean="0"/>
              <a:t>‹#›</a:t>
            </a:fld>
            <a:endParaRPr lang="en-US"/>
          </a:p>
        </p:txBody>
      </p:sp>
    </p:spTree>
    <p:extLst>
      <p:ext uri="{BB962C8B-B14F-4D97-AF65-F5344CB8AC3E}">
        <p14:creationId xmlns:p14="http://schemas.microsoft.com/office/powerpoint/2010/main" val="770463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EEC2E-050A-4725-AB6E-F19AD2350290}"/>
              </a:ext>
            </a:extLst>
          </p:cNvPr>
          <p:cNvSpPr>
            <a:spLocks noGrp="1"/>
          </p:cNvSpPr>
          <p:nvPr>
            <p:ph type="title"/>
          </p:nvPr>
        </p:nvSpPr>
        <p:spPr>
          <a:xfrm>
            <a:off x="836612" y="-261258"/>
            <a:ext cx="6914017" cy="1600200"/>
          </a:xfrm>
        </p:spPr>
        <p:txBody>
          <a:bodyPr anchor="b">
            <a:norm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id="{EE7D0288-58AD-471F-ADEF-F2F1D28EB0BF}"/>
              </a:ext>
            </a:extLst>
          </p:cNvPr>
          <p:cNvSpPr>
            <a:spLocks noGrp="1"/>
          </p:cNvSpPr>
          <p:nvPr>
            <p:ph type="pic" idx="1"/>
          </p:nvPr>
        </p:nvSpPr>
        <p:spPr>
          <a:xfrm>
            <a:off x="5183188" y="2209800"/>
            <a:ext cx="6172200" cy="3651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EBC49AE-CCFA-4ED7-A5EE-ED59906C416C}"/>
              </a:ext>
            </a:extLst>
          </p:cNvPr>
          <p:cNvSpPr>
            <a:spLocks noGrp="1"/>
          </p:cNvSpPr>
          <p:nvPr>
            <p:ph type="body" sz="half" idx="2"/>
          </p:nvPr>
        </p:nvSpPr>
        <p:spPr>
          <a:xfrm>
            <a:off x="839788" y="2217738"/>
            <a:ext cx="3932237" cy="3651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9E668988-51C9-4E0F-A3FD-32BB9874EF03}"/>
              </a:ext>
            </a:extLst>
          </p:cNvPr>
          <p:cNvSpPr>
            <a:spLocks noGrp="1"/>
          </p:cNvSpPr>
          <p:nvPr>
            <p:ph type="dt" sz="half" idx="10"/>
          </p:nvPr>
        </p:nvSpPr>
        <p:spPr/>
        <p:txBody>
          <a:bodyPr/>
          <a:lstStyle/>
          <a:p>
            <a:fld id="{196DF9F4-23E6-4F91-97CF-ECE8BB25BC3C}" type="datetime1">
              <a:rPr lang="en-US" smtClean="0"/>
              <a:t>6/3/2020</a:t>
            </a:fld>
            <a:endParaRPr lang="en-US"/>
          </a:p>
        </p:txBody>
      </p:sp>
      <p:sp>
        <p:nvSpPr>
          <p:cNvPr id="6" name="Footer Placeholder 5">
            <a:extLst>
              <a:ext uri="{FF2B5EF4-FFF2-40B4-BE49-F238E27FC236}">
                <a16:creationId xmlns:a16="http://schemas.microsoft.com/office/drawing/2014/main" id="{5E621217-9FFC-4563-AA53-B3953AAEE20F}"/>
              </a:ext>
            </a:extLst>
          </p:cNvPr>
          <p:cNvSpPr>
            <a:spLocks noGrp="1"/>
          </p:cNvSpPr>
          <p:nvPr>
            <p:ph type="ftr" sz="quarter" idx="11"/>
          </p:nvPr>
        </p:nvSpPr>
        <p:spPr>
          <a:xfrm>
            <a:off x="4038600" y="6392210"/>
            <a:ext cx="4114800" cy="365125"/>
          </a:xfrm>
        </p:spPr>
        <p:txBody>
          <a:bodyPr/>
          <a:lstStyle/>
          <a:p>
            <a:r>
              <a:rPr lang="en-US"/>
              <a:t>Flores &amp; Associates, LLC </a:t>
            </a:r>
            <a:endParaRPr lang="en-US" dirty="0"/>
          </a:p>
        </p:txBody>
      </p:sp>
      <p:sp>
        <p:nvSpPr>
          <p:cNvPr id="7" name="Slide Number Placeholder 6">
            <a:extLst>
              <a:ext uri="{FF2B5EF4-FFF2-40B4-BE49-F238E27FC236}">
                <a16:creationId xmlns:a16="http://schemas.microsoft.com/office/drawing/2014/main" id="{C168F65E-F08B-44AB-AE48-ABFDE3230985}"/>
              </a:ext>
            </a:extLst>
          </p:cNvPr>
          <p:cNvSpPr>
            <a:spLocks noGrp="1"/>
          </p:cNvSpPr>
          <p:nvPr>
            <p:ph type="sldNum" sz="quarter" idx="12"/>
          </p:nvPr>
        </p:nvSpPr>
        <p:spPr/>
        <p:txBody>
          <a:bodyPr/>
          <a:lstStyle/>
          <a:p>
            <a:fld id="{7E86F6A3-9E86-4731-9E04-510948D83BEE}" type="slidenum">
              <a:rPr lang="en-US" smtClean="0"/>
              <a:t>‹#›</a:t>
            </a:fld>
            <a:endParaRPr lang="en-US"/>
          </a:p>
        </p:txBody>
      </p:sp>
    </p:spTree>
    <p:extLst>
      <p:ext uri="{BB962C8B-B14F-4D97-AF65-F5344CB8AC3E}">
        <p14:creationId xmlns:p14="http://schemas.microsoft.com/office/powerpoint/2010/main" val="3780929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879C45-0872-4EA3-B4F0-24A744890A1B}"/>
              </a:ext>
            </a:extLst>
          </p:cNvPr>
          <p:cNvSpPr>
            <a:spLocks noGrp="1"/>
          </p:cNvSpPr>
          <p:nvPr>
            <p:ph type="title"/>
          </p:nvPr>
        </p:nvSpPr>
        <p:spPr>
          <a:xfrm>
            <a:off x="838200" y="365125"/>
            <a:ext cx="8664388"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B8342F8-D1BE-46BC-B2F1-2CCC6F92EE40}"/>
              </a:ext>
            </a:extLst>
          </p:cNvPr>
          <p:cNvSpPr>
            <a:spLocks noGrp="1"/>
          </p:cNvSpPr>
          <p:nvPr>
            <p:ph type="body" idx="1"/>
          </p:nvPr>
        </p:nvSpPr>
        <p:spPr>
          <a:xfrm>
            <a:off x="838200" y="2124635"/>
            <a:ext cx="10515600" cy="40523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FD517A7-F8F7-48E2-BDF2-05A72EECB4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4050A0-0B6F-4A28-961D-5B7C8203F7E1}" type="datetime1">
              <a:rPr lang="en-US" smtClean="0"/>
              <a:t>6/3/2020</a:t>
            </a:fld>
            <a:endParaRPr lang="en-US"/>
          </a:p>
        </p:txBody>
      </p:sp>
      <p:sp>
        <p:nvSpPr>
          <p:cNvPr id="5" name="Footer Placeholder 4">
            <a:extLst>
              <a:ext uri="{FF2B5EF4-FFF2-40B4-BE49-F238E27FC236}">
                <a16:creationId xmlns:a16="http://schemas.microsoft.com/office/drawing/2014/main" id="{6032EF2C-F0E8-43A2-9162-8DB214115E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Flores &amp; Associates, LLC </a:t>
            </a:r>
            <a:endParaRPr lang="en-US" dirty="0"/>
          </a:p>
        </p:txBody>
      </p:sp>
      <p:sp>
        <p:nvSpPr>
          <p:cNvPr id="6" name="Slide Number Placeholder 5">
            <a:extLst>
              <a:ext uri="{FF2B5EF4-FFF2-40B4-BE49-F238E27FC236}">
                <a16:creationId xmlns:a16="http://schemas.microsoft.com/office/drawing/2014/main" id="{319F3ABC-1E0C-48E5-AE34-20F4BD7364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86F6A3-9E86-4731-9E04-510948D83BEE}" type="slidenum">
              <a:rPr lang="en-US" smtClean="0"/>
              <a:t>‹#›</a:t>
            </a:fld>
            <a:endParaRPr lang="en-US"/>
          </a:p>
        </p:txBody>
      </p:sp>
    </p:spTree>
    <p:extLst>
      <p:ext uri="{BB962C8B-B14F-4D97-AF65-F5344CB8AC3E}">
        <p14:creationId xmlns:p14="http://schemas.microsoft.com/office/powerpoint/2010/main" val="682459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flores-associates.com/Deadline-Extensions.html"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flores247.com/"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flores247.com/"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7555D-ED07-40C6-B5C0-45F0AE84BC74}"/>
              </a:ext>
            </a:extLst>
          </p:cNvPr>
          <p:cNvSpPr>
            <a:spLocks noGrp="1"/>
          </p:cNvSpPr>
          <p:nvPr>
            <p:ph type="ctrTitle"/>
          </p:nvPr>
        </p:nvSpPr>
        <p:spPr>
          <a:xfrm>
            <a:off x="3306618" y="4489523"/>
            <a:ext cx="9384145" cy="1563913"/>
          </a:xfrm>
        </p:spPr>
        <p:txBody>
          <a:bodyPr/>
          <a:lstStyle/>
          <a:p>
            <a:r>
              <a:rPr lang="en-US" sz="3600" dirty="0">
                <a:solidFill>
                  <a:schemeClr val="bg1"/>
                </a:solidFill>
                <a:latin typeface="Source Sans Pro" panose="020B0503030403020204" pitchFamily="34" charset="0"/>
                <a:ea typeface="Source Sans Pro" panose="020B0503030403020204" pitchFamily="34" charset="0"/>
              </a:rPr>
              <a:t>COVID-19 COBRA Relief Extensions</a:t>
            </a:r>
          </a:p>
        </p:txBody>
      </p:sp>
    </p:spTree>
    <p:extLst>
      <p:ext uri="{BB962C8B-B14F-4D97-AF65-F5344CB8AC3E}">
        <p14:creationId xmlns:p14="http://schemas.microsoft.com/office/powerpoint/2010/main" val="3737537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86D31C1-6A8D-43F5-836B-AA864F157850}"/>
              </a:ext>
            </a:extLst>
          </p:cNvPr>
          <p:cNvSpPr>
            <a:spLocks noGrp="1"/>
          </p:cNvSpPr>
          <p:nvPr>
            <p:ph type="title"/>
          </p:nvPr>
        </p:nvSpPr>
        <p:spPr/>
        <p:txBody>
          <a:bodyPr/>
          <a:lstStyle/>
          <a:p>
            <a:r>
              <a:rPr lang="en-US" dirty="0">
                <a:solidFill>
                  <a:schemeClr val="bg1"/>
                </a:solidFill>
              </a:rPr>
              <a:t>Overview</a:t>
            </a:r>
          </a:p>
        </p:txBody>
      </p:sp>
      <p:sp>
        <p:nvSpPr>
          <p:cNvPr id="3" name="Content Placeholder 2">
            <a:extLst>
              <a:ext uri="{FF2B5EF4-FFF2-40B4-BE49-F238E27FC236}">
                <a16:creationId xmlns:a16="http://schemas.microsoft.com/office/drawing/2014/main" id="{278F7B19-7D34-4E6C-84D2-91370BF24CE6}"/>
              </a:ext>
            </a:extLst>
          </p:cNvPr>
          <p:cNvSpPr>
            <a:spLocks noGrp="1"/>
          </p:cNvSpPr>
          <p:nvPr>
            <p:ph idx="1"/>
          </p:nvPr>
        </p:nvSpPr>
        <p:spPr/>
        <p:txBody>
          <a:bodyPr/>
          <a:lstStyle/>
          <a:p>
            <a:r>
              <a:rPr lang="en-US" dirty="0"/>
              <a:t>Background </a:t>
            </a:r>
          </a:p>
          <a:p>
            <a:r>
              <a:rPr lang="en-US" dirty="0"/>
              <a:t>COBRA Elections</a:t>
            </a:r>
          </a:p>
          <a:p>
            <a:r>
              <a:rPr lang="en-US" dirty="0"/>
              <a:t>COBRA Payments</a:t>
            </a:r>
          </a:p>
          <a:p>
            <a:r>
              <a:rPr lang="en-US" dirty="0"/>
              <a:t>COBRA Terminations</a:t>
            </a:r>
          </a:p>
          <a:p>
            <a:r>
              <a:rPr lang="en-US" dirty="0"/>
              <a:t>Questions?</a:t>
            </a:r>
          </a:p>
          <a:p>
            <a:endParaRPr lang="en-US" dirty="0"/>
          </a:p>
          <a:p>
            <a:endParaRPr lang="en-US" dirty="0"/>
          </a:p>
        </p:txBody>
      </p:sp>
      <p:sp>
        <p:nvSpPr>
          <p:cNvPr id="4" name="Footer Placeholder 3">
            <a:extLst>
              <a:ext uri="{FF2B5EF4-FFF2-40B4-BE49-F238E27FC236}">
                <a16:creationId xmlns:a16="http://schemas.microsoft.com/office/drawing/2014/main" id="{8CDEED66-54C1-48A1-9EC8-69A002108513}"/>
              </a:ext>
            </a:extLst>
          </p:cNvPr>
          <p:cNvSpPr>
            <a:spLocks noGrp="1"/>
          </p:cNvSpPr>
          <p:nvPr>
            <p:ph type="ftr" sz="quarter" idx="11"/>
          </p:nvPr>
        </p:nvSpPr>
        <p:spPr/>
        <p:txBody>
          <a:bodyPr/>
          <a:lstStyle/>
          <a:p>
            <a:r>
              <a:rPr lang="en-US" dirty="0"/>
              <a:t>Flores &amp; Associates, LLC </a:t>
            </a:r>
          </a:p>
        </p:txBody>
      </p:sp>
      <p:sp>
        <p:nvSpPr>
          <p:cNvPr id="7" name="Slide Number Placeholder 6">
            <a:extLst>
              <a:ext uri="{FF2B5EF4-FFF2-40B4-BE49-F238E27FC236}">
                <a16:creationId xmlns:a16="http://schemas.microsoft.com/office/drawing/2014/main" id="{C8AA7076-32C7-4F2A-B1D1-9C3327E05169}"/>
              </a:ext>
            </a:extLst>
          </p:cNvPr>
          <p:cNvSpPr>
            <a:spLocks noGrp="1"/>
          </p:cNvSpPr>
          <p:nvPr>
            <p:ph type="sldNum" sz="quarter" idx="12"/>
          </p:nvPr>
        </p:nvSpPr>
        <p:spPr/>
        <p:txBody>
          <a:bodyPr/>
          <a:lstStyle/>
          <a:p>
            <a:fld id="{7E86F6A3-9E86-4731-9E04-510948D83BEE}" type="slidenum">
              <a:rPr lang="en-US" smtClean="0"/>
              <a:t>2</a:t>
            </a:fld>
            <a:endParaRPr lang="en-US"/>
          </a:p>
        </p:txBody>
      </p:sp>
      <p:sp>
        <p:nvSpPr>
          <p:cNvPr id="9" name="Date Placeholder 8">
            <a:extLst>
              <a:ext uri="{FF2B5EF4-FFF2-40B4-BE49-F238E27FC236}">
                <a16:creationId xmlns:a16="http://schemas.microsoft.com/office/drawing/2014/main" id="{92FC92E9-C106-4ACC-8295-553F2999BB39}"/>
              </a:ext>
            </a:extLst>
          </p:cNvPr>
          <p:cNvSpPr>
            <a:spLocks noGrp="1"/>
          </p:cNvSpPr>
          <p:nvPr>
            <p:ph type="dt" sz="half" idx="10"/>
          </p:nvPr>
        </p:nvSpPr>
        <p:spPr/>
        <p:txBody>
          <a:bodyPr/>
          <a:lstStyle/>
          <a:p>
            <a:fld id="{04679E1A-770B-4ED4-A8E4-6C5BB04A6698}" type="datetime1">
              <a:rPr lang="en-US" smtClean="0"/>
              <a:t>6/3/2020</a:t>
            </a:fld>
            <a:endParaRPr lang="en-US"/>
          </a:p>
        </p:txBody>
      </p:sp>
    </p:spTree>
    <p:extLst>
      <p:ext uri="{BB962C8B-B14F-4D97-AF65-F5344CB8AC3E}">
        <p14:creationId xmlns:p14="http://schemas.microsoft.com/office/powerpoint/2010/main" val="3136839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66F25-71C7-4ED3-86AF-EE7514AD6C27}"/>
              </a:ext>
            </a:extLst>
          </p:cNvPr>
          <p:cNvSpPr>
            <a:spLocks noGrp="1"/>
          </p:cNvSpPr>
          <p:nvPr>
            <p:ph type="title"/>
          </p:nvPr>
        </p:nvSpPr>
        <p:spPr/>
        <p:txBody>
          <a:bodyPr/>
          <a:lstStyle/>
          <a:p>
            <a:r>
              <a:rPr lang="en-US" dirty="0">
                <a:solidFill>
                  <a:schemeClr val="bg1"/>
                </a:solidFill>
              </a:rPr>
              <a:t>Background</a:t>
            </a:r>
          </a:p>
        </p:txBody>
      </p:sp>
      <p:sp>
        <p:nvSpPr>
          <p:cNvPr id="13" name="Content Placeholder 12">
            <a:extLst>
              <a:ext uri="{FF2B5EF4-FFF2-40B4-BE49-F238E27FC236}">
                <a16:creationId xmlns:a16="http://schemas.microsoft.com/office/drawing/2014/main" id="{1DF05164-015B-4E39-8259-D3F12A4ABBF0}"/>
              </a:ext>
            </a:extLst>
          </p:cNvPr>
          <p:cNvSpPr>
            <a:spLocks noGrp="1"/>
          </p:cNvSpPr>
          <p:nvPr>
            <p:ph idx="1"/>
          </p:nvPr>
        </p:nvSpPr>
        <p:spPr/>
        <p:txBody>
          <a:bodyPr>
            <a:normAutofit lnSpcReduction="10000"/>
          </a:bodyPr>
          <a:lstStyle/>
          <a:p>
            <a:pPr lvl="0"/>
            <a:r>
              <a:rPr lang="en-US" dirty="0"/>
              <a:t>The Department of Labor (DOL) and Internal Revenue Service (</a:t>
            </a:r>
            <a:r>
              <a:rPr lang="en-US"/>
              <a:t>IRS) recently </a:t>
            </a:r>
            <a:r>
              <a:rPr lang="en-US" dirty="0">
                <a:hlinkClick r:id="rId4"/>
              </a:rPr>
              <a:t>issued guidance </a:t>
            </a:r>
            <a:r>
              <a:rPr lang="en-US" dirty="0"/>
              <a:t>for group health plan </a:t>
            </a:r>
            <a:r>
              <a:rPr lang="en-US"/>
              <a:t>sponsors regarding </a:t>
            </a:r>
            <a:r>
              <a:rPr lang="en-US" dirty="0"/>
              <a:t>deadline extensions due to the COVID-19 pandemic. </a:t>
            </a:r>
          </a:p>
          <a:p>
            <a:pPr lvl="0"/>
            <a:r>
              <a:rPr lang="en-US" dirty="0"/>
              <a:t>Extensions apply retroactively beginning </a:t>
            </a:r>
            <a:r>
              <a:rPr lang="en-US" b="1" dirty="0"/>
              <a:t>March 1, 2020 </a:t>
            </a:r>
            <a:r>
              <a:rPr lang="en-US" dirty="0"/>
              <a:t>for an "Outbreak Period" specified as the duration of the COVID-19 National State of Emergency plus a 60-day period following the date the National State of Emergency ends. </a:t>
            </a:r>
          </a:p>
          <a:p>
            <a:pPr lvl="0"/>
            <a:r>
              <a:rPr lang="en-US" dirty="0"/>
              <a:t>These extensions will provide additional time for COBRA participants to elect and make payment if their deadlines to do so were </a:t>
            </a:r>
            <a:r>
              <a:rPr lang="en-US" b="1" dirty="0"/>
              <a:t>March 1, 2020</a:t>
            </a:r>
            <a:r>
              <a:rPr lang="en-US" dirty="0"/>
              <a:t> or after.</a:t>
            </a:r>
          </a:p>
          <a:p>
            <a:pPr marL="0" lvl="0" indent="0">
              <a:buNone/>
            </a:pPr>
            <a:endParaRPr lang="en-US" dirty="0"/>
          </a:p>
          <a:p>
            <a:endParaRPr lang="en-US" dirty="0"/>
          </a:p>
        </p:txBody>
      </p:sp>
      <p:sp>
        <p:nvSpPr>
          <p:cNvPr id="3" name="Footer Placeholder 2">
            <a:extLst>
              <a:ext uri="{FF2B5EF4-FFF2-40B4-BE49-F238E27FC236}">
                <a16:creationId xmlns:a16="http://schemas.microsoft.com/office/drawing/2014/main" id="{1FE8E8DD-59B9-4CA0-9F69-F4AEFFF7411B}"/>
              </a:ext>
            </a:extLst>
          </p:cNvPr>
          <p:cNvSpPr>
            <a:spLocks noGrp="1"/>
          </p:cNvSpPr>
          <p:nvPr>
            <p:ph type="ftr" sz="quarter" idx="11"/>
          </p:nvPr>
        </p:nvSpPr>
        <p:spPr/>
        <p:txBody>
          <a:bodyPr/>
          <a:lstStyle/>
          <a:p>
            <a:r>
              <a:rPr lang="en-US"/>
              <a:t>Flores &amp; Associates, LLC </a:t>
            </a:r>
            <a:endParaRPr lang="en-US" dirty="0"/>
          </a:p>
        </p:txBody>
      </p:sp>
      <p:sp>
        <p:nvSpPr>
          <p:cNvPr id="4" name="Slide Number Placeholder 3">
            <a:extLst>
              <a:ext uri="{FF2B5EF4-FFF2-40B4-BE49-F238E27FC236}">
                <a16:creationId xmlns:a16="http://schemas.microsoft.com/office/drawing/2014/main" id="{71215510-6BD3-4F76-9B9E-D6EA83FE23A8}"/>
              </a:ext>
            </a:extLst>
          </p:cNvPr>
          <p:cNvSpPr>
            <a:spLocks noGrp="1"/>
          </p:cNvSpPr>
          <p:nvPr>
            <p:ph type="sldNum" sz="quarter" idx="12"/>
          </p:nvPr>
        </p:nvSpPr>
        <p:spPr/>
        <p:txBody>
          <a:bodyPr/>
          <a:lstStyle/>
          <a:p>
            <a:fld id="{7E86F6A3-9E86-4731-9E04-510948D83BEE}" type="slidenum">
              <a:rPr lang="en-US" smtClean="0"/>
              <a:t>3</a:t>
            </a:fld>
            <a:endParaRPr lang="en-US"/>
          </a:p>
        </p:txBody>
      </p:sp>
      <p:sp>
        <p:nvSpPr>
          <p:cNvPr id="5" name="Date Placeholder 4">
            <a:extLst>
              <a:ext uri="{FF2B5EF4-FFF2-40B4-BE49-F238E27FC236}">
                <a16:creationId xmlns:a16="http://schemas.microsoft.com/office/drawing/2014/main" id="{7F1BAADB-5249-49CD-ACE6-FB1F2DA91049}"/>
              </a:ext>
            </a:extLst>
          </p:cNvPr>
          <p:cNvSpPr>
            <a:spLocks noGrp="1"/>
          </p:cNvSpPr>
          <p:nvPr>
            <p:ph type="dt" sz="half" idx="10"/>
          </p:nvPr>
        </p:nvSpPr>
        <p:spPr/>
        <p:txBody>
          <a:bodyPr/>
          <a:lstStyle/>
          <a:p>
            <a:fld id="{9021B987-D703-4325-B48E-819677A9AE40}" type="datetime1">
              <a:rPr lang="en-US" smtClean="0"/>
              <a:t>6/3/2020</a:t>
            </a:fld>
            <a:endParaRPr lang="en-US"/>
          </a:p>
        </p:txBody>
      </p:sp>
    </p:spTree>
    <p:extLst>
      <p:ext uri="{BB962C8B-B14F-4D97-AF65-F5344CB8AC3E}">
        <p14:creationId xmlns:p14="http://schemas.microsoft.com/office/powerpoint/2010/main" val="2257565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5C62C-F1BC-4DB2-A6B7-EB9ADAB374C2}"/>
              </a:ext>
            </a:extLst>
          </p:cNvPr>
          <p:cNvSpPr>
            <a:spLocks noGrp="1"/>
          </p:cNvSpPr>
          <p:nvPr>
            <p:ph type="title"/>
          </p:nvPr>
        </p:nvSpPr>
        <p:spPr>
          <a:xfrm>
            <a:off x="838200" y="337417"/>
            <a:ext cx="10515600" cy="1325563"/>
          </a:xfrm>
        </p:spPr>
        <p:txBody>
          <a:bodyPr/>
          <a:lstStyle/>
          <a:p>
            <a:r>
              <a:rPr lang="en-US" dirty="0">
                <a:solidFill>
                  <a:schemeClr val="bg1"/>
                </a:solidFill>
              </a:rPr>
              <a:t>COBRA Elections</a:t>
            </a:r>
          </a:p>
        </p:txBody>
      </p:sp>
      <p:sp>
        <p:nvSpPr>
          <p:cNvPr id="3" name="Content Placeholder 2">
            <a:extLst>
              <a:ext uri="{FF2B5EF4-FFF2-40B4-BE49-F238E27FC236}">
                <a16:creationId xmlns:a16="http://schemas.microsoft.com/office/drawing/2014/main" id="{43E6BB13-50AA-4325-9DC4-4498D306DA22}"/>
              </a:ext>
            </a:extLst>
          </p:cNvPr>
          <p:cNvSpPr>
            <a:spLocks noGrp="1"/>
          </p:cNvSpPr>
          <p:nvPr>
            <p:ph idx="1"/>
          </p:nvPr>
        </p:nvSpPr>
        <p:spPr/>
        <p:txBody>
          <a:bodyPr/>
          <a:lstStyle/>
          <a:p>
            <a:pPr lvl="0"/>
            <a:r>
              <a:rPr lang="en-US" dirty="0"/>
              <a:t>If you received a COBRA election form with a response deadline of </a:t>
            </a:r>
            <a:r>
              <a:rPr lang="en-US" b="1" dirty="0"/>
              <a:t>March 1, 2020 </a:t>
            </a:r>
            <a:r>
              <a:rPr lang="en-US" dirty="0"/>
              <a:t>or later, the timeframe to elect coverage has been extended.   </a:t>
            </a:r>
          </a:p>
          <a:p>
            <a:pPr lvl="1"/>
            <a:r>
              <a:rPr lang="en-US" dirty="0"/>
              <a:t>Election deadlines are to be determined based on when the National Emergency and subsequent Outbreak Period have ended.  If you choose to wait to elect, please visit this site for future updates.</a:t>
            </a:r>
          </a:p>
          <a:p>
            <a:r>
              <a:rPr lang="en-US" dirty="0"/>
              <a:t>If COBRA is elected, it will be retroactively reinstated with no gaps in coverage.  Please note that in order to have continuous coverage, you will be responsible for paying all invoices due, retroactive to your original loss of coverage date. </a:t>
            </a:r>
          </a:p>
        </p:txBody>
      </p:sp>
      <p:sp>
        <p:nvSpPr>
          <p:cNvPr id="4" name="Footer Placeholder 3">
            <a:extLst>
              <a:ext uri="{FF2B5EF4-FFF2-40B4-BE49-F238E27FC236}">
                <a16:creationId xmlns:a16="http://schemas.microsoft.com/office/drawing/2014/main" id="{523D1ADF-01BF-4CA5-A02D-673E07E6EED7}"/>
              </a:ext>
            </a:extLst>
          </p:cNvPr>
          <p:cNvSpPr>
            <a:spLocks noGrp="1"/>
          </p:cNvSpPr>
          <p:nvPr>
            <p:ph type="ftr" sz="quarter" idx="11"/>
          </p:nvPr>
        </p:nvSpPr>
        <p:spPr/>
        <p:txBody>
          <a:bodyPr/>
          <a:lstStyle/>
          <a:p>
            <a:r>
              <a:rPr lang="en-US"/>
              <a:t>Flores &amp; Associates, LLC </a:t>
            </a:r>
            <a:endParaRPr lang="en-US" dirty="0"/>
          </a:p>
        </p:txBody>
      </p:sp>
      <p:sp>
        <p:nvSpPr>
          <p:cNvPr id="5" name="Slide Number Placeholder 4">
            <a:extLst>
              <a:ext uri="{FF2B5EF4-FFF2-40B4-BE49-F238E27FC236}">
                <a16:creationId xmlns:a16="http://schemas.microsoft.com/office/drawing/2014/main" id="{1B4C63C0-9B79-41CF-9BE4-7723C6BBE876}"/>
              </a:ext>
            </a:extLst>
          </p:cNvPr>
          <p:cNvSpPr>
            <a:spLocks noGrp="1"/>
          </p:cNvSpPr>
          <p:nvPr>
            <p:ph type="sldNum" sz="quarter" idx="12"/>
          </p:nvPr>
        </p:nvSpPr>
        <p:spPr/>
        <p:txBody>
          <a:bodyPr/>
          <a:lstStyle/>
          <a:p>
            <a:fld id="{7E86F6A3-9E86-4731-9E04-510948D83BEE}" type="slidenum">
              <a:rPr lang="en-US" smtClean="0"/>
              <a:t>4</a:t>
            </a:fld>
            <a:endParaRPr lang="en-US"/>
          </a:p>
        </p:txBody>
      </p:sp>
      <p:sp>
        <p:nvSpPr>
          <p:cNvPr id="6" name="Date Placeholder 5">
            <a:extLst>
              <a:ext uri="{FF2B5EF4-FFF2-40B4-BE49-F238E27FC236}">
                <a16:creationId xmlns:a16="http://schemas.microsoft.com/office/drawing/2014/main" id="{421D357A-06D3-487C-A974-3993132616C5}"/>
              </a:ext>
            </a:extLst>
          </p:cNvPr>
          <p:cNvSpPr>
            <a:spLocks noGrp="1"/>
          </p:cNvSpPr>
          <p:nvPr>
            <p:ph type="dt" sz="half" idx="10"/>
          </p:nvPr>
        </p:nvSpPr>
        <p:spPr/>
        <p:txBody>
          <a:bodyPr/>
          <a:lstStyle/>
          <a:p>
            <a:fld id="{2A416841-0E6D-4B48-9EEA-0051C5D48186}" type="datetime1">
              <a:rPr lang="en-US" smtClean="0"/>
              <a:t>6/3/2020</a:t>
            </a:fld>
            <a:endParaRPr lang="en-US"/>
          </a:p>
        </p:txBody>
      </p:sp>
    </p:spTree>
    <p:extLst>
      <p:ext uri="{BB962C8B-B14F-4D97-AF65-F5344CB8AC3E}">
        <p14:creationId xmlns:p14="http://schemas.microsoft.com/office/powerpoint/2010/main" val="3781097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1D1C5A-104B-4C41-9978-C0B7BB1A49AE}"/>
              </a:ext>
            </a:extLst>
          </p:cNvPr>
          <p:cNvSpPr>
            <a:spLocks noGrp="1"/>
          </p:cNvSpPr>
          <p:nvPr>
            <p:ph type="title"/>
          </p:nvPr>
        </p:nvSpPr>
        <p:spPr/>
        <p:txBody>
          <a:bodyPr/>
          <a:lstStyle/>
          <a:p>
            <a:r>
              <a:rPr lang="en-US" dirty="0">
                <a:solidFill>
                  <a:schemeClr val="bg1"/>
                </a:solidFill>
                <a:latin typeface="Source Sans Pro" panose="020B0503030403020204" pitchFamily="34" charset="0"/>
                <a:ea typeface="Source Sans Pro" panose="020B0503030403020204" pitchFamily="34" charset="0"/>
              </a:rPr>
              <a:t>COBRA Payments</a:t>
            </a:r>
          </a:p>
        </p:txBody>
      </p:sp>
      <p:sp>
        <p:nvSpPr>
          <p:cNvPr id="5" name="Content Placeholder 4">
            <a:extLst>
              <a:ext uri="{FF2B5EF4-FFF2-40B4-BE49-F238E27FC236}">
                <a16:creationId xmlns:a16="http://schemas.microsoft.com/office/drawing/2014/main" id="{8AE8A1C2-83A4-4DFA-ACD0-F2CCEC7408CF}"/>
              </a:ext>
            </a:extLst>
          </p:cNvPr>
          <p:cNvSpPr>
            <a:spLocks noGrp="1"/>
          </p:cNvSpPr>
          <p:nvPr>
            <p:ph idx="1"/>
          </p:nvPr>
        </p:nvSpPr>
        <p:spPr/>
        <p:txBody>
          <a:bodyPr/>
          <a:lstStyle/>
          <a:p>
            <a:pPr lvl="0"/>
            <a:r>
              <a:rPr lang="en-US" dirty="0"/>
              <a:t>If you received COBRA invoices with a due date of </a:t>
            </a:r>
            <a:r>
              <a:rPr lang="en-US" b="1" dirty="0"/>
              <a:t>March 1, 2020 </a:t>
            </a:r>
            <a:r>
              <a:rPr lang="en-US" dirty="0"/>
              <a:t>or later, you have an extended period to make your payments. </a:t>
            </a:r>
          </a:p>
          <a:p>
            <a:pPr lvl="1"/>
            <a:r>
              <a:rPr lang="en-US" dirty="0"/>
              <a:t>Payment deadlines are to be determined based on when the National Emergency and subsequent Outbreak Period have ended.  If you choose to postpone your payments, please visit this site for future updates.</a:t>
            </a:r>
          </a:p>
          <a:p>
            <a:pPr lvl="0"/>
            <a:r>
              <a:rPr lang="en-US" dirty="0"/>
              <a:t>All payments made are consecutive. Gaps in coverage are not permitted by the Department of Labor (DOL).</a:t>
            </a:r>
          </a:p>
          <a:p>
            <a:pPr marL="0" indent="0">
              <a:buNone/>
            </a:pPr>
            <a:endParaRPr lang="en-US" dirty="0"/>
          </a:p>
        </p:txBody>
      </p:sp>
      <p:sp>
        <p:nvSpPr>
          <p:cNvPr id="8" name="Date Placeholder 7">
            <a:extLst>
              <a:ext uri="{FF2B5EF4-FFF2-40B4-BE49-F238E27FC236}">
                <a16:creationId xmlns:a16="http://schemas.microsoft.com/office/drawing/2014/main" id="{7CB4B7D4-053F-4232-8A09-FEE65B1A28E1}"/>
              </a:ext>
            </a:extLst>
          </p:cNvPr>
          <p:cNvSpPr>
            <a:spLocks noGrp="1"/>
          </p:cNvSpPr>
          <p:nvPr>
            <p:ph type="dt" sz="half" idx="10"/>
          </p:nvPr>
        </p:nvSpPr>
        <p:spPr/>
        <p:txBody>
          <a:bodyPr/>
          <a:lstStyle/>
          <a:p>
            <a:fld id="{F7F9C877-DDF4-409B-916F-CC8A34ABC5AC}" type="datetime1">
              <a:rPr lang="en-US" smtClean="0"/>
              <a:t>6/3/2020</a:t>
            </a:fld>
            <a:endParaRPr lang="en-US"/>
          </a:p>
        </p:txBody>
      </p:sp>
      <p:sp>
        <p:nvSpPr>
          <p:cNvPr id="6" name="Footer Placeholder 5">
            <a:extLst>
              <a:ext uri="{FF2B5EF4-FFF2-40B4-BE49-F238E27FC236}">
                <a16:creationId xmlns:a16="http://schemas.microsoft.com/office/drawing/2014/main" id="{D6BB2DD2-EECE-4D97-9640-E8ABA4A9EB0F}"/>
              </a:ext>
            </a:extLst>
          </p:cNvPr>
          <p:cNvSpPr>
            <a:spLocks noGrp="1"/>
          </p:cNvSpPr>
          <p:nvPr>
            <p:ph type="ftr" sz="quarter" idx="11"/>
          </p:nvPr>
        </p:nvSpPr>
        <p:spPr/>
        <p:txBody>
          <a:bodyPr/>
          <a:lstStyle/>
          <a:p>
            <a:r>
              <a:rPr lang="en-US"/>
              <a:t>Flores &amp; Associates, LLC </a:t>
            </a:r>
            <a:endParaRPr lang="en-US" dirty="0"/>
          </a:p>
        </p:txBody>
      </p:sp>
      <p:sp>
        <p:nvSpPr>
          <p:cNvPr id="7" name="Slide Number Placeholder 6">
            <a:extLst>
              <a:ext uri="{FF2B5EF4-FFF2-40B4-BE49-F238E27FC236}">
                <a16:creationId xmlns:a16="http://schemas.microsoft.com/office/drawing/2014/main" id="{5B0A5C16-C6FC-47EF-9162-9FE81BCE89D6}"/>
              </a:ext>
            </a:extLst>
          </p:cNvPr>
          <p:cNvSpPr>
            <a:spLocks noGrp="1"/>
          </p:cNvSpPr>
          <p:nvPr>
            <p:ph type="sldNum" sz="quarter" idx="12"/>
          </p:nvPr>
        </p:nvSpPr>
        <p:spPr/>
        <p:txBody>
          <a:bodyPr/>
          <a:lstStyle/>
          <a:p>
            <a:fld id="{7E86F6A3-9E86-4731-9E04-510948D83BEE}" type="slidenum">
              <a:rPr lang="en-US" smtClean="0"/>
              <a:t>5</a:t>
            </a:fld>
            <a:endParaRPr lang="en-US"/>
          </a:p>
        </p:txBody>
      </p:sp>
    </p:spTree>
    <p:extLst>
      <p:ext uri="{BB962C8B-B14F-4D97-AF65-F5344CB8AC3E}">
        <p14:creationId xmlns:p14="http://schemas.microsoft.com/office/powerpoint/2010/main" val="1490337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1D1C5A-104B-4C41-9978-C0B7BB1A49AE}"/>
              </a:ext>
            </a:extLst>
          </p:cNvPr>
          <p:cNvSpPr>
            <a:spLocks noGrp="1"/>
          </p:cNvSpPr>
          <p:nvPr>
            <p:ph type="title"/>
          </p:nvPr>
        </p:nvSpPr>
        <p:spPr/>
        <p:txBody>
          <a:bodyPr/>
          <a:lstStyle/>
          <a:p>
            <a:r>
              <a:rPr lang="en-US" dirty="0">
                <a:solidFill>
                  <a:schemeClr val="bg1"/>
                </a:solidFill>
                <a:latin typeface="Source Sans Pro" panose="020B0503030403020204" pitchFamily="34" charset="0"/>
                <a:ea typeface="Source Sans Pro" panose="020B0503030403020204" pitchFamily="34" charset="0"/>
              </a:rPr>
              <a:t>COBRA Terminations</a:t>
            </a:r>
          </a:p>
        </p:txBody>
      </p:sp>
      <p:sp>
        <p:nvSpPr>
          <p:cNvPr id="5" name="Content Placeholder 4">
            <a:extLst>
              <a:ext uri="{FF2B5EF4-FFF2-40B4-BE49-F238E27FC236}">
                <a16:creationId xmlns:a16="http://schemas.microsoft.com/office/drawing/2014/main" id="{89BEC114-187C-491E-A7EC-F035F10A300E}"/>
              </a:ext>
            </a:extLst>
          </p:cNvPr>
          <p:cNvSpPr>
            <a:spLocks noGrp="1"/>
          </p:cNvSpPr>
          <p:nvPr>
            <p:ph idx="1"/>
          </p:nvPr>
        </p:nvSpPr>
        <p:spPr/>
        <p:txBody>
          <a:bodyPr>
            <a:normAutofit lnSpcReduction="10000"/>
          </a:bodyPr>
          <a:lstStyle/>
          <a:p>
            <a:r>
              <a:rPr lang="en-US" dirty="0"/>
              <a:t>If you previously received notice of termination due to non-payment for an invoice due </a:t>
            </a:r>
            <a:r>
              <a:rPr lang="en-US" b="1" dirty="0"/>
              <a:t>March 1, 2020 </a:t>
            </a:r>
            <a:r>
              <a:rPr lang="en-US" dirty="0"/>
              <a:t>or after, please disregard the notice as these changes by the IRS and Department of Labor (DOL) have allowed you more time to pay. </a:t>
            </a:r>
          </a:p>
          <a:p>
            <a:pPr lvl="0"/>
            <a:r>
              <a:rPr lang="en-US" dirty="0"/>
              <a:t>Payment will be allowed through the extension provided if you would like to continue coverage.</a:t>
            </a:r>
          </a:p>
          <a:p>
            <a:r>
              <a:rPr lang="en-US" dirty="0"/>
              <a:t>If you would like for your coverage to remain terminated, or you would like to terminate the active COBRA coverage you have now, please process the termination by logging into your account at </a:t>
            </a:r>
            <a:r>
              <a:rPr lang="en-US" dirty="0">
                <a:hlinkClick r:id="rId3"/>
              </a:rPr>
              <a:t>www.flores247.com</a:t>
            </a:r>
            <a:r>
              <a:rPr lang="en-US" dirty="0"/>
              <a:t> or contact your account manager via email.</a:t>
            </a:r>
          </a:p>
          <a:p>
            <a:endParaRPr lang="en-US" dirty="0"/>
          </a:p>
        </p:txBody>
      </p:sp>
      <p:sp>
        <p:nvSpPr>
          <p:cNvPr id="2" name="Footer Placeholder 1">
            <a:extLst>
              <a:ext uri="{FF2B5EF4-FFF2-40B4-BE49-F238E27FC236}">
                <a16:creationId xmlns:a16="http://schemas.microsoft.com/office/drawing/2014/main" id="{5C274C3D-853F-4C03-9E6F-8C991C29EA5E}"/>
              </a:ext>
            </a:extLst>
          </p:cNvPr>
          <p:cNvSpPr>
            <a:spLocks noGrp="1"/>
          </p:cNvSpPr>
          <p:nvPr>
            <p:ph type="ftr" sz="quarter" idx="11"/>
          </p:nvPr>
        </p:nvSpPr>
        <p:spPr/>
        <p:txBody>
          <a:bodyPr/>
          <a:lstStyle/>
          <a:p>
            <a:r>
              <a:rPr lang="en-US"/>
              <a:t>Flores &amp; Associates, LLC </a:t>
            </a:r>
            <a:endParaRPr lang="en-US" dirty="0"/>
          </a:p>
        </p:txBody>
      </p:sp>
      <p:sp>
        <p:nvSpPr>
          <p:cNvPr id="3" name="Slide Number Placeholder 2">
            <a:extLst>
              <a:ext uri="{FF2B5EF4-FFF2-40B4-BE49-F238E27FC236}">
                <a16:creationId xmlns:a16="http://schemas.microsoft.com/office/drawing/2014/main" id="{EC220FBF-C1F8-4273-99AF-7B4EFECC2B7F}"/>
              </a:ext>
            </a:extLst>
          </p:cNvPr>
          <p:cNvSpPr>
            <a:spLocks noGrp="1"/>
          </p:cNvSpPr>
          <p:nvPr>
            <p:ph type="sldNum" sz="quarter" idx="12"/>
          </p:nvPr>
        </p:nvSpPr>
        <p:spPr/>
        <p:txBody>
          <a:bodyPr/>
          <a:lstStyle/>
          <a:p>
            <a:fld id="{7E86F6A3-9E86-4731-9E04-510948D83BEE}" type="slidenum">
              <a:rPr lang="en-US" smtClean="0"/>
              <a:t>6</a:t>
            </a:fld>
            <a:endParaRPr lang="en-US"/>
          </a:p>
        </p:txBody>
      </p:sp>
      <p:sp>
        <p:nvSpPr>
          <p:cNvPr id="6" name="Date Placeholder 5">
            <a:extLst>
              <a:ext uri="{FF2B5EF4-FFF2-40B4-BE49-F238E27FC236}">
                <a16:creationId xmlns:a16="http://schemas.microsoft.com/office/drawing/2014/main" id="{C1A245AB-1E31-4016-ADA2-1B0F5C80E8E4}"/>
              </a:ext>
            </a:extLst>
          </p:cNvPr>
          <p:cNvSpPr>
            <a:spLocks noGrp="1"/>
          </p:cNvSpPr>
          <p:nvPr>
            <p:ph type="dt" sz="half" idx="10"/>
          </p:nvPr>
        </p:nvSpPr>
        <p:spPr/>
        <p:txBody>
          <a:bodyPr/>
          <a:lstStyle/>
          <a:p>
            <a:fld id="{C387805D-1365-462D-9EAB-C43B2957670A}" type="datetime1">
              <a:rPr lang="en-US" smtClean="0"/>
              <a:t>6/3/2020</a:t>
            </a:fld>
            <a:endParaRPr lang="en-US"/>
          </a:p>
        </p:txBody>
      </p:sp>
    </p:spTree>
    <p:extLst>
      <p:ext uri="{BB962C8B-B14F-4D97-AF65-F5344CB8AC3E}">
        <p14:creationId xmlns:p14="http://schemas.microsoft.com/office/powerpoint/2010/main" val="586339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1D1C5A-104B-4C41-9978-C0B7BB1A49AE}"/>
              </a:ext>
            </a:extLst>
          </p:cNvPr>
          <p:cNvSpPr>
            <a:spLocks noGrp="1"/>
          </p:cNvSpPr>
          <p:nvPr>
            <p:ph type="title"/>
          </p:nvPr>
        </p:nvSpPr>
        <p:spPr/>
        <p:txBody>
          <a:bodyPr/>
          <a:lstStyle/>
          <a:p>
            <a:r>
              <a:rPr lang="en-US" dirty="0">
                <a:solidFill>
                  <a:schemeClr val="bg1"/>
                </a:solidFill>
                <a:latin typeface="Source Sans Pro" panose="020B0503030403020204" pitchFamily="34" charset="0"/>
                <a:ea typeface="Source Sans Pro" panose="020B0503030403020204" pitchFamily="34" charset="0"/>
              </a:rPr>
              <a:t>Questions?</a:t>
            </a:r>
          </a:p>
        </p:txBody>
      </p:sp>
      <p:sp>
        <p:nvSpPr>
          <p:cNvPr id="5" name="Content Placeholder 4">
            <a:extLst>
              <a:ext uri="{FF2B5EF4-FFF2-40B4-BE49-F238E27FC236}">
                <a16:creationId xmlns:a16="http://schemas.microsoft.com/office/drawing/2014/main" id="{89BEC114-187C-491E-A7EC-F035F10A300E}"/>
              </a:ext>
            </a:extLst>
          </p:cNvPr>
          <p:cNvSpPr>
            <a:spLocks noGrp="1"/>
          </p:cNvSpPr>
          <p:nvPr>
            <p:ph idx="1"/>
          </p:nvPr>
        </p:nvSpPr>
        <p:spPr/>
        <p:txBody>
          <a:bodyPr>
            <a:normAutofit lnSpcReduction="10000"/>
          </a:bodyPr>
          <a:lstStyle/>
          <a:p>
            <a:pPr marL="0" indent="0" algn="ctr">
              <a:buNone/>
            </a:pPr>
            <a:r>
              <a:rPr lang="en-US" dirty="0"/>
              <a:t>Additional questions or COBRA correspondence may be directed to:</a:t>
            </a:r>
          </a:p>
          <a:p>
            <a:pPr marL="0" indent="0" algn="ctr">
              <a:buNone/>
            </a:pPr>
            <a:endParaRPr lang="en-US" dirty="0"/>
          </a:p>
          <a:p>
            <a:pPr marL="0" indent="0" algn="ctr">
              <a:lnSpc>
                <a:spcPct val="100000"/>
              </a:lnSpc>
              <a:spcBef>
                <a:spcPts val="0"/>
              </a:spcBef>
              <a:buNone/>
            </a:pPr>
            <a:r>
              <a:rPr lang="en-US" dirty="0"/>
              <a:t>Flores &amp; Associates</a:t>
            </a:r>
          </a:p>
          <a:p>
            <a:pPr marL="0" indent="0" algn="ctr">
              <a:lnSpc>
                <a:spcPct val="100000"/>
              </a:lnSpc>
              <a:spcBef>
                <a:spcPts val="0"/>
              </a:spcBef>
              <a:buNone/>
            </a:pPr>
            <a:r>
              <a:rPr lang="en-US" dirty="0"/>
              <a:t>P.O. Box 31397</a:t>
            </a:r>
          </a:p>
          <a:p>
            <a:pPr marL="0" indent="0" algn="ctr">
              <a:lnSpc>
                <a:spcPct val="100000"/>
              </a:lnSpc>
              <a:spcBef>
                <a:spcPts val="0"/>
              </a:spcBef>
              <a:buNone/>
            </a:pPr>
            <a:r>
              <a:rPr lang="en-US" dirty="0"/>
              <a:t>Charlotte, North Carolina 28231-1397</a:t>
            </a:r>
          </a:p>
          <a:p>
            <a:pPr marL="0" indent="0" algn="ctr">
              <a:lnSpc>
                <a:spcPct val="100000"/>
              </a:lnSpc>
              <a:spcBef>
                <a:spcPts val="0"/>
              </a:spcBef>
              <a:buNone/>
            </a:pPr>
            <a:r>
              <a:rPr lang="en-US" dirty="0">
                <a:hlinkClick r:id="rId3"/>
              </a:rPr>
              <a:t>www.flores247.com</a:t>
            </a:r>
            <a:endParaRPr lang="en-US" dirty="0"/>
          </a:p>
          <a:p>
            <a:pPr marL="0" indent="0" algn="ctr">
              <a:lnSpc>
                <a:spcPct val="100000"/>
              </a:lnSpc>
              <a:spcBef>
                <a:spcPts val="0"/>
              </a:spcBef>
              <a:buNone/>
            </a:pPr>
            <a:r>
              <a:rPr lang="en-US" dirty="0"/>
              <a:t>800.532.3327</a:t>
            </a:r>
          </a:p>
          <a:p>
            <a:pPr marL="0" indent="0" algn="ctr">
              <a:lnSpc>
                <a:spcPct val="100000"/>
              </a:lnSpc>
              <a:spcBef>
                <a:spcPts val="0"/>
              </a:spcBef>
              <a:buNone/>
            </a:pPr>
            <a:endParaRPr lang="en-US" dirty="0"/>
          </a:p>
          <a:p>
            <a:pPr marL="0" indent="0" algn="ctr">
              <a:lnSpc>
                <a:spcPct val="100000"/>
              </a:lnSpc>
              <a:spcBef>
                <a:spcPts val="0"/>
              </a:spcBef>
              <a:buNone/>
            </a:pPr>
            <a:r>
              <a:rPr lang="en-US" dirty="0"/>
              <a:t>Flores Office Hours:</a:t>
            </a:r>
          </a:p>
          <a:p>
            <a:pPr marL="0" indent="0" algn="ctr">
              <a:lnSpc>
                <a:spcPct val="100000"/>
              </a:lnSpc>
              <a:spcBef>
                <a:spcPts val="0"/>
              </a:spcBef>
              <a:buNone/>
            </a:pPr>
            <a:r>
              <a:rPr lang="en-US" dirty="0"/>
              <a:t>8:30 AM – 5</a:t>
            </a:r>
            <a:r>
              <a:rPr lang="en-US" dirty="0">
                <a:sym typeface="Wingdings" panose="05000000000000000000" pitchFamily="2" charset="2"/>
              </a:rPr>
              <a:t>:00 PM ET, Monday - Friday</a:t>
            </a:r>
            <a:endParaRPr lang="en-US" dirty="0"/>
          </a:p>
          <a:p>
            <a:pPr marL="0" indent="0" algn="ctr">
              <a:buNone/>
            </a:pPr>
            <a:endParaRPr lang="en-US" dirty="0"/>
          </a:p>
          <a:p>
            <a:pPr marL="0" indent="0" algn="ctr">
              <a:buNone/>
            </a:pPr>
            <a:endParaRPr lang="en-US" dirty="0"/>
          </a:p>
        </p:txBody>
      </p:sp>
      <p:sp>
        <p:nvSpPr>
          <p:cNvPr id="2" name="Footer Placeholder 1">
            <a:extLst>
              <a:ext uri="{FF2B5EF4-FFF2-40B4-BE49-F238E27FC236}">
                <a16:creationId xmlns:a16="http://schemas.microsoft.com/office/drawing/2014/main" id="{4756897D-02CC-4FFA-8195-026C161524E0}"/>
              </a:ext>
            </a:extLst>
          </p:cNvPr>
          <p:cNvSpPr>
            <a:spLocks noGrp="1"/>
          </p:cNvSpPr>
          <p:nvPr>
            <p:ph type="ftr" sz="quarter" idx="11"/>
          </p:nvPr>
        </p:nvSpPr>
        <p:spPr/>
        <p:txBody>
          <a:bodyPr/>
          <a:lstStyle/>
          <a:p>
            <a:r>
              <a:rPr lang="en-US"/>
              <a:t>Flores &amp; Associates, LLC </a:t>
            </a:r>
            <a:endParaRPr lang="en-US" dirty="0"/>
          </a:p>
        </p:txBody>
      </p:sp>
      <p:sp>
        <p:nvSpPr>
          <p:cNvPr id="3" name="Slide Number Placeholder 2">
            <a:extLst>
              <a:ext uri="{FF2B5EF4-FFF2-40B4-BE49-F238E27FC236}">
                <a16:creationId xmlns:a16="http://schemas.microsoft.com/office/drawing/2014/main" id="{A9BD0761-6B32-459C-826D-5B7356F3A7A6}"/>
              </a:ext>
            </a:extLst>
          </p:cNvPr>
          <p:cNvSpPr>
            <a:spLocks noGrp="1"/>
          </p:cNvSpPr>
          <p:nvPr>
            <p:ph type="sldNum" sz="quarter" idx="12"/>
          </p:nvPr>
        </p:nvSpPr>
        <p:spPr/>
        <p:txBody>
          <a:bodyPr/>
          <a:lstStyle/>
          <a:p>
            <a:fld id="{7E86F6A3-9E86-4731-9E04-510948D83BEE}" type="slidenum">
              <a:rPr lang="en-US" smtClean="0"/>
              <a:t>7</a:t>
            </a:fld>
            <a:endParaRPr lang="en-US"/>
          </a:p>
        </p:txBody>
      </p:sp>
      <p:sp>
        <p:nvSpPr>
          <p:cNvPr id="6" name="Date Placeholder 5">
            <a:extLst>
              <a:ext uri="{FF2B5EF4-FFF2-40B4-BE49-F238E27FC236}">
                <a16:creationId xmlns:a16="http://schemas.microsoft.com/office/drawing/2014/main" id="{CBB6205D-0195-4BC2-847C-2AD26CF062DF}"/>
              </a:ext>
            </a:extLst>
          </p:cNvPr>
          <p:cNvSpPr>
            <a:spLocks noGrp="1"/>
          </p:cNvSpPr>
          <p:nvPr>
            <p:ph type="dt" sz="half" idx="10"/>
          </p:nvPr>
        </p:nvSpPr>
        <p:spPr/>
        <p:txBody>
          <a:bodyPr/>
          <a:lstStyle/>
          <a:p>
            <a:fld id="{E16754E1-5C21-43AD-8AD6-A8F2C0D364C2}" type="datetime1">
              <a:rPr lang="en-US" smtClean="0"/>
              <a:t>6/3/2020</a:t>
            </a:fld>
            <a:endParaRPr lang="en-US"/>
          </a:p>
        </p:txBody>
      </p:sp>
    </p:spTree>
    <p:extLst>
      <p:ext uri="{BB962C8B-B14F-4D97-AF65-F5344CB8AC3E}">
        <p14:creationId xmlns:p14="http://schemas.microsoft.com/office/powerpoint/2010/main" val="504775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lores PowerPoint">
      <a:majorFont>
        <a:latin typeface="Source Sans Pro"/>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508</Words>
  <Application>Microsoft Office PowerPoint</Application>
  <PresentationFormat>Widescreen</PresentationFormat>
  <Paragraphs>53</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Source Sans Pro</vt:lpstr>
      <vt:lpstr>Office Theme</vt:lpstr>
      <vt:lpstr>COVID-19 COBRA Relief Extensions</vt:lpstr>
      <vt:lpstr>Overview</vt:lpstr>
      <vt:lpstr>Background</vt:lpstr>
      <vt:lpstr>COBRA Elections</vt:lpstr>
      <vt:lpstr>COBRA Payments</vt:lpstr>
      <vt:lpstr>COBRA Terminations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Overcash</dc:creator>
  <cp:lastModifiedBy>Kim Overcash</cp:lastModifiedBy>
  <cp:revision>14</cp:revision>
  <dcterms:created xsi:type="dcterms:W3CDTF">2020-05-11T18:06:19Z</dcterms:created>
  <dcterms:modified xsi:type="dcterms:W3CDTF">2020-06-03T13:58:39Z</dcterms:modified>
</cp:coreProperties>
</file>